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attanakarn Light" charset="1" panose="00000000000000000000"/>
      <p:regular r:id="rId16"/>
    </p:embeddedFont>
    <p:embeddedFont>
      <p:font typeface="Futura Display" charset="1" panose="020B0504050904050C04"/>
      <p:regular r:id="rId17"/>
    </p:embeddedFont>
    <p:embeddedFont>
      <p:font typeface="Pattanakarn Bold" charset="1" panose="00000000000000000000"/>
      <p:regular r:id="rId18"/>
    </p:embeddedFont>
    <p:embeddedFont>
      <p:font typeface="Pattanakarn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10.pn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8.png" Type="http://schemas.openxmlformats.org/officeDocument/2006/relationships/image"/><Relationship Id="rId17" Target="../media/image9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1.png" Type="http://schemas.openxmlformats.org/officeDocument/2006/relationships/image"/><Relationship Id="rId5" Target="../media/image24.png" Type="http://schemas.openxmlformats.org/officeDocument/2006/relationships/image"/><Relationship Id="rId6" Target="../media/image13.jpeg" Type="http://schemas.openxmlformats.org/officeDocument/2006/relationships/image"/><Relationship Id="rId7" Target="../media/image14.png" Type="http://schemas.openxmlformats.org/officeDocument/2006/relationships/image"/><Relationship Id="rId8" Target="../media/image6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1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png" Type="http://schemas.openxmlformats.org/officeDocument/2006/relationships/image"/><Relationship Id="rId6" Target="../media/image13.jpeg" Type="http://schemas.openxmlformats.org/officeDocument/2006/relationships/image"/><Relationship Id="rId7" Target="../media/image14.png" Type="http://schemas.openxmlformats.org/officeDocument/2006/relationships/image"/><Relationship Id="rId8" Target="../media/image10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2" Target="../media/image13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1.png" Type="http://schemas.openxmlformats.org/officeDocument/2006/relationships/image"/><Relationship Id="rId2" Target="../media/image13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3.png" Type="http://schemas.openxmlformats.org/officeDocument/2006/relationships/image"/><Relationship Id="rId8" Target="../media/image7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12" Target="../media/image10.pn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1.png" Type="http://schemas.openxmlformats.org/officeDocument/2006/relationships/image"/><Relationship Id="rId18" Target="../media/image2.svg" Type="http://schemas.openxmlformats.org/officeDocument/2006/relationships/image"/><Relationship Id="rId2" Target="../media/image2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1.png" Type="http://schemas.openxmlformats.org/officeDocument/2006/relationships/image"/><Relationship Id="rId6" Target="../media/image17.png" Type="http://schemas.openxmlformats.org/officeDocument/2006/relationships/image"/><Relationship Id="rId7" Target="../media/image25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1.png" Type="http://schemas.openxmlformats.org/officeDocument/2006/relationships/image"/><Relationship Id="rId14" Target="../media/image2.svg" Type="http://schemas.openxmlformats.org/officeDocument/2006/relationships/image"/><Relationship Id="rId15" Target="../media/image28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4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1.png" Type="http://schemas.openxmlformats.org/officeDocument/2006/relationships/image"/><Relationship Id="rId12" Target="../media/image2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4.png" Type="http://schemas.openxmlformats.org/officeDocument/2006/relationships/image"/><Relationship Id="rId16" Target="../media/image5.svg" Type="http://schemas.openxmlformats.org/officeDocument/2006/relationships/image"/><Relationship Id="rId17" Target="../media/image10.png" Type="http://schemas.openxmlformats.org/officeDocument/2006/relationships/image"/><Relationship Id="rId2" Target="../media/image24.png" Type="http://schemas.openxmlformats.org/officeDocument/2006/relationships/image"/><Relationship Id="rId3" Target="../media/image13.jpeg" Type="http://schemas.openxmlformats.org/officeDocument/2006/relationships/image"/><Relationship Id="rId4" Target="../media/image29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11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1.png" Type="http://schemas.openxmlformats.org/officeDocument/2006/relationships/image"/><Relationship Id="rId2" Target="../media/image24.png" Type="http://schemas.openxmlformats.org/officeDocument/2006/relationships/image"/><Relationship Id="rId3" Target="../media/image13.jpe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1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10.pn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14" Target="../media/image1.png" Type="http://schemas.openxmlformats.org/officeDocument/2006/relationships/image"/><Relationship Id="rId15" Target="../media/image2.svg" Type="http://schemas.openxmlformats.org/officeDocument/2006/relationships/image"/><Relationship Id="rId2" Target="../media/image24.png" Type="http://schemas.openxmlformats.org/officeDocument/2006/relationships/image"/><Relationship Id="rId3" Target="../media/image13.jpeg" Type="http://schemas.openxmlformats.org/officeDocument/2006/relationships/image"/><Relationship Id="rId4" Target="../media/image32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11.png" Type="http://schemas.openxmlformats.org/officeDocument/2006/relationships/image"/><Relationship Id="rId9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800C4">
                <a:alpha val="100000"/>
              </a:srgbClr>
            </a:gs>
            <a:gs pos="100000">
              <a:srgbClr val="0A002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25408" y="2986351"/>
            <a:ext cx="3753798" cy="3753798"/>
          </a:xfrm>
          <a:custGeom>
            <a:avLst/>
            <a:gdLst/>
            <a:ahLst/>
            <a:cxnLst/>
            <a:rect r="r" b="b" t="t" l="l"/>
            <a:pathLst>
              <a:path h="3753798" w="3753798">
                <a:moveTo>
                  <a:pt x="0" y="0"/>
                </a:moveTo>
                <a:lnTo>
                  <a:pt x="3753798" y="0"/>
                </a:lnTo>
                <a:lnTo>
                  <a:pt x="3753798" y="3753798"/>
                </a:lnTo>
                <a:lnTo>
                  <a:pt x="0" y="3753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2922" y="-872486"/>
            <a:ext cx="6828256" cy="6888530"/>
          </a:xfrm>
          <a:custGeom>
            <a:avLst/>
            <a:gdLst/>
            <a:ahLst/>
            <a:cxnLst/>
            <a:rect r="r" b="b" t="t" l="l"/>
            <a:pathLst>
              <a:path h="6888530" w="6828256">
                <a:moveTo>
                  <a:pt x="0" y="0"/>
                </a:moveTo>
                <a:lnTo>
                  <a:pt x="6828255" y="0"/>
                </a:lnTo>
                <a:lnTo>
                  <a:pt x="6828255" y="6888530"/>
                </a:lnTo>
                <a:lnTo>
                  <a:pt x="0" y="6888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00226" y="6877074"/>
            <a:ext cx="3071543" cy="1705039"/>
          </a:xfrm>
          <a:custGeom>
            <a:avLst/>
            <a:gdLst/>
            <a:ahLst/>
            <a:cxnLst/>
            <a:rect r="r" b="b" t="t" l="l"/>
            <a:pathLst>
              <a:path h="1705039" w="3071543">
                <a:moveTo>
                  <a:pt x="0" y="0"/>
                </a:moveTo>
                <a:lnTo>
                  <a:pt x="3071544" y="0"/>
                </a:lnTo>
                <a:lnTo>
                  <a:pt x="3071544" y="1705039"/>
                </a:lnTo>
                <a:lnTo>
                  <a:pt x="0" y="17050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801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5546" y="667696"/>
            <a:ext cx="7283707" cy="9258300"/>
          </a:xfrm>
          <a:custGeom>
            <a:avLst/>
            <a:gdLst/>
            <a:ahLst/>
            <a:cxnLst/>
            <a:rect r="r" b="b" t="t" l="l"/>
            <a:pathLst>
              <a:path h="9258300" w="7283707">
                <a:moveTo>
                  <a:pt x="0" y="0"/>
                </a:moveTo>
                <a:lnTo>
                  <a:pt x="7283707" y="0"/>
                </a:lnTo>
                <a:lnTo>
                  <a:pt x="7283707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8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10574" y="4577649"/>
            <a:ext cx="1438395" cy="1438395"/>
          </a:xfrm>
          <a:custGeom>
            <a:avLst/>
            <a:gdLst/>
            <a:ahLst/>
            <a:cxnLst/>
            <a:rect r="r" b="b" t="t" l="l"/>
            <a:pathLst>
              <a:path h="1438395" w="1438395">
                <a:moveTo>
                  <a:pt x="0" y="0"/>
                </a:moveTo>
                <a:lnTo>
                  <a:pt x="1438396" y="0"/>
                </a:lnTo>
                <a:lnTo>
                  <a:pt x="1438396" y="1438395"/>
                </a:lnTo>
                <a:lnTo>
                  <a:pt x="0" y="14383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18016" y="1069313"/>
            <a:ext cx="1502466" cy="1502466"/>
          </a:xfrm>
          <a:custGeom>
            <a:avLst/>
            <a:gdLst/>
            <a:ahLst/>
            <a:cxnLst/>
            <a:rect r="r" b="b" t="t" l="l"/>
            <a:pathLst>
              <a:path h="1502466" w="1502466">
                <a:moveTo>
                  <a:pt x="0" y="0"/>
                </a:moveTo>
                <a:lnTo>
                  <a:pt x="1502466" y="0"/>
                </a:lnTo>
                <a:lnTo>
                  <a:pt x="1502466" y="1502466"/>
                </a:lnTo>
                <a:lnTo>
                  <a:pt x="0" y="15024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80818" y="5505676"/>
            <a:ext cx="6638237" cy="6861226"/>
          </a:xfrm>
          <a:custGeom>
            <a:avLst/>
            <a:gdLst/>
            <a:ahLst/>
            <a:cxnLst/>
            <a:rect r="r" b="b" t="t" l="l"/>
            <a:pathLst>
              <a:path h="6861226" w="6638237">
                <a:moveTo>
                  <a:pt x="0" y="0"/>
                </a:moveTo>
                <a:lnTo>
                  <a:pt x="6638236" y="0"/>
                </a:lnTo>
                <a:lnTo>
                  <a:pt x="6638236" y="6861227"/>
                </a:lnTo>
                <a:lnTo>
                  <a:pt x="0" y="68612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19543" y="0"/>
            <a:ext cx="527670" cy="527670"/>
          </a:xfrm>
          <a:custGeom>
            <a:avLst/>
            <a:gdLst/>
            <a:ahLst/>
            <a:cxnLst/>
            <a:rect r="r" b="b" t="t" l="l"/>
            <a:pathLst>
              <a:path h="527670" w="527670">
                <a:moveTo>
                  <a:pt x="0" y="0"/>
                </a:moveTo>
                <a:lnTo>
                  <a:pt x="527670" y="0"/>
                </a:lnTo>
                <a:lnTo>
                  <a:pt x="527670" y="527670"/>
                </a:lnTo>
                <a:lnTo>
                  <a:pt x="0" y="5276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47966" y="4791168"/>
            <a:ext cx="2144563" cy="1011356"/>
          </a:xfrm>
          <a:custGeom>
            <a:avLst/>
            <a:gdLst/>
            <a:ahLst/>
            <a:cxnLst/>
            <a:rect r="r" b="b" t="t" l="l"/>
            <a:pathLst>
              <a:path h="1011356" w="2144563">
                <a:moveTo>
                  <a:pt x="0" y="0"/>
                </a:moveTo>
                <a:lnTo>
                  <a:pt x="2144562" y="0"/>
                </a:lnTo>
                <a:lnTo>
                  <a:pt x="2144562" y="1011357"/>
                </a:lnTo>
                <a:lnTo>
                  <a:pt x="0" y="10113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39256" y="1292343"/>
            <a:ext cx="2240088" cy="1056405"/>
          </a:xfrm>
          <a:custGeom>
            <a:avLst/>
            <a:gdLst/>
            <a:ahLst/>
            <a:cxnLst/>
            <a:rect r="r" b="b" t="t" l="l"/>
            <a:pathLst>
              <a:path h="1056405" w="2240088">
                <a:moveTo>
                  <a:pt x="0" y="0"/>
                </a:moveTo>
                <a:lnTo>
                  <a:pt x="2240088" y="0"/>
                </a:lnTo>
                <a:lnTo>
                  <a:pt x="2240088" y="1056406"/>
                </a:lnTo>
                <a:lnTo>
                  <a:pt x="0" y="1056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042810" y="7879691"/>
            <a:ext cx="3524016" cy="1404844"/>
          </a:xfrm>
          <a:custGeom>
            <a:avLst/>
            <a:gdLst/>
            <a:ahLst/>
            <a:cxnLst/>
            <a:rect r="r" b="b" t="t" l="l"/>
            <a:pathLst>
              <a:path h="1404844" w="3524016">
                <a:moveTo>
                  <a:pt x="0" y="0"/>
                </a:moveTo>
                <a:lnTo>
                  <a:pt x="3524016" y="0"/>
                </a:lnTo>
                <a:lnTo>
                  <a:pt x="3524016" y="1404844"/>
                </a:lnTo>
                <a:lnTo>
                  <a:pt x="0" y="14048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62610" y="6124354"/>
            <a:ext cx="10203931" cy="251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DE9E3"/>
                </a:solidFill>
                <a:latin typeface="Pattanakarn Light"/>
                <a:ea typeface="Pattanakarn Light"/>
                <a:cs typeface="Pattanakarn Light"/>
                <a:sym typeface="Pattanakarn Light"/>
              </a:rPr>
              <a:t>Aplicação de Machine Learning Clássico para apoio ao diagnóstico de diabetes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92528" y="2990879"/>
            <a:ext cx="7611589" cy="305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451"/>
              </a:lnSpc>
            </a:pPr>
            <a:r>
              <a:rPr lang="en-US" sz="13316">
                <a:solidFill>
                  <a:srgbClr val="EDE9E3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PROJETO FINAL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A0024">
                <a:alpha val="100000"/>
              </a:srgbClr>
            </a:gs>
            <a:gs pos="100000">
              <a:srgbClr val="3800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50764" y="137489"/>
            <a:ext cx="6620498" cy="5726357"/>
            <a:chOff x="0" y="0"/>
            <a:chExt cx="8827330" cy="7635143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29393" y="-29393"/>
              <a:ext cx="7635143" cy="7693930"/>
            </a:xfrm>
            <a:custGeom>
              <a:avLst/>
              <a:gdLst/>
              <a:ahLst/>
              <a:cxnLst/>
              <a:rect r="r" b="b" t="t" l="l"/>
              <a:pathLst>
                <a:path h="7693930" w="7635143">
                  <a:moveTo>
                    <a:pt x="0" y="0"/>
                  </a:moveTo>
                  <a:lnTo>
                    <a:pt x="7635143" y="0"/>
                  </a:lnTo>
                  <a:lnTo>
                    <a:pt x="7635143" y="7693929"/>
                  </a:lnTo>
                  <a:lnTo>
                    <a:pt x="0" y="7693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769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0" y="2229134"/>
              <a:ext cx="8827330" cy="3519003"/>
            </a:xfrm>
            <a:custGeom>
              <a:avLst/>
              <a:gdLst/>
              <a:ahLst/>
              <a:cxnLst/>
              <a:rect r="r" b="b" t="t" l="l"/>
              <a:pathLst>
                <a:path h="3519003" w="8827330">
                  <a:moveTo>
                    <a:pt x="0" y="0"/>
                  </a:moveTo>
                  <a:lnTo>
                    <a:pt x="8827330" y="0"/>
                  </a:lnTo>
                  <a:lnTo>
                    <a:pt x="8827330" y="3519003"/>
                  </a:lnTo>
                  <a:lnTo>
                    <a:pt x="0" y="3519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2238185">
            <a:off x="9574214" y="1378162"/>
            <a:ext cx="13773597" cy="14236276"/>
          </a:xfrm>
          <a:custGeom>
            <a:avLst/>
            <a:gdLst/>
            <a:ahLst/>
            <a:cxnLst/>
            <a:rect r="r" b="b" t="t" l="l"/>
            <a:pathLst>
              <a:path h="14236276" w="13773597">
                <a:moveTo>
                  <a:pt x="0" y="0"/>
                </a:moveTo>
                <a:lnTo>
                  <a:pt x="13773597" y="0"/>
                </a:lnTo>
                <a:lnTo>
                  <a:pt x="13773597" y="14236276"/>
                </a:lnTo>
                <a:lnTo>
                  <a:pt x="0" y="14236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0705">
            <a:off x="-284946" y="9426860"/>
            <a:ext cx="19422461" cy="2638315"/>
          </a:xfrm>
          <a:custGeom>
            <a:avLst/>
            <a:gdLst/>
            <a:ahLst/>
            <a:cxnLst/>
            <a:rect r="r" b="b" t="t" l="l"/>
            <a:pathLst>
              <a:path h="2638315" w="19422461">
                <a:moveTo>
                  <a:pt x="0" y="0"/>
                </a:moveTo>
                <a:lnTo>
                  <a:pt x="19422462" y="0"/>
                </a:lnTo>
                <a:lnTo>
                  <a:pt x="19422462" y="2638315"/>
                </a:lnTo>
                <a:lnTo>
                  <a:pt x="0" y="2638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</a:blip>
            <a:stretch>
              <a:fillRect l="-1211" t="-468732" r="-40516" b="-1815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94296">
            <a:off x="-3028840" y="-1089927"/>
            <a:ext cx="10201280" cy="10543959"/>
          </a:xfrm>
          <a:custGeom>
            <a:avLst/>
            <a:gdLst/>
            <a:ahLst/>
            <a:cxnLst/>
            <a:rect r="r" b="b" t="t" l="l"/>
            <a:pathLst>
              <a:path h="10543959" w="10201280">
                <a:moveTo>
                  <a:pt x="0" y="0"/>
                </a:moveTo>
                <a:lnTo>
                  <a:pt x="10201280" y="0"/>
                </a:lnTo>
                <a:lnTo>
                  <a:pt x="10201280" y="10543958"/>
                </a:lnTo>
                <a:lnTo>
                  <a:pt x="0" y="105439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47493" y="2369684"/>
            <a:ext cx="4795451" cy="8376333"/>
          </a:xfrm>
          <a:custGeom>
            <a:avLst/>
            <a:gdLst/>
            <a:ahLst/>
            <a:cxnLst/>
            <a:rect r="r" b="b" t="t" l="l"/>
            <a:pathLst>
              <a:path h="8376333" w="4795451">
                <a:moveTo>
                  <a:pt x="0" y="0"/>
                </a:moveTo>
                <a:lnTo>
                  <a:pt x="4795451" y="0"/>
                </a:lnTo>
                <a:lnTo>
                  <a:pt x="4795451" y="8376333"/>
                </a:lnTo>
                <a:lnTo>
                  <a:pt x="0" y="83763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25765">
            <a:off x="-332361" y="3310704"/>
            <a:ext cx="5628650" cy="7154561"/>
          </a:xfrm>
          <a:custGeom>
            <a:avLst/>
            <a:gdLst/>
            <a:ahLst/>
            <a:cxnLst/>
            <a:rect r="r" b="b" t="t" l="l"/>
            <a:pathLst>
              <a:path h="7154561" w="5628650">
                <a:moveTo>
                  <a:pt x="0" y="0"/>
                </a:moveTo>
                <a:lnTo>
                  <a:pt x="5628650" y="0"/>
                </a:lnTo>
                <a:lnTo>
                  <a:pt x="5628650" y="7154561"/>
                </a:lnTo>
                <a:lnTo>
                  <a:pt x="0" y="71545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839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733120" y="6059992"/>
            <a:ext cx="1967054" cy="1319338"/>
            <a:chOff x="0" y="0"/>
            <a:chExt cx="2622739" cy="17591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43460" y="0"/>
              <a:ext cx="1759117" cy="1759117"/>
            </a:xfrm>
            <a:custGeom>
              <a:avLst/>
              <a:gdLst/>
              <a:ahLst/>
              <a:cxnLst/>
              <a:rect r="r" b="b" t="t" l="l"/>
              <a:pathLst>
                <a:path h="1759117" w="1759117">
                  <a:moveTo>
                    <a:pt x="0" y="0"/>
                  </a:moveTo>
                  <a:lnTo>
                    <a:pt x="1759117" y="0"/>
                  </a:lnTo>
                  <a:lnTo>
                    <a:pt x="1759117" y="1759117"/>
                  </a:lnTo>
                  <a:lnTo>
                    <a:pt x="0" y="1759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261128"/>
              <a:ext cx="2622739" cy="1236860"/>
            </a:xfrm>
            <a:custGeom>
              <a:avLst/>
              <a:gdLst/>
              <a:ahLst/>
              <a:cxnLst/>
              <a:rect r="r" b="b" t="t" l="l"/>
              <a:pathLst>
                <a:path h="1236860" w="2622739">
                  <a:moveTo>
                    <a:pt x="0" y="0"/>
                  </a:moveTo>
                  <a:lnTo>
                    <a:pt x="2622739" y="0"/>
                  </a:lnTo>
                  <a:lnTo>
                    <a:pt x="2622739" y="1236860"/>
                  </a:lnTo>
                  <a:lnTo>
                    <a:pt x="0" y="1236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865602" y="369031"/>
            <a:ext cx="1967054" cy="1319338"/>
            <a:chOff x="0" y="0"/>
            <a:chExt cx="2622739" cy="17591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43460" y="0"/>
              <a:ext cx="1759117" cy="1759117"/>
            </a:xfrm>
            <a:custGeom>
              <a:avLst/>
              <a:gdLst/>
              <a:ahLst/>
              <a:cxnLst/>
              <a:rect r="r" b="b" t="t" l="l"/>
              <a:pathLst>
                <a:path h="1759117" w="1759117">
                  <a:moveTo>
                    <a:pt x="0" y="0"/>
                  </a:moveTo>
                  <a:lnTo>
                    <a:pt x="1759117" y="0"/>
                  </a:lnTo>
                  <a:lnTo>
                    <a:pt x="1759117" y="1759117"/>
                  </a:lnTo>
                  <a:lnTo>
                    <a:pt x="0" y="1759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261128"/>
              <a:ext cx="2622739" cy="1236860"/>
            </a:xfrm>
            <a:custGeom>
              <a:avLst/>
              <a:gdLst/>
              <a:ahLst/>
              <a:cxnLst/>
              <a:rect r="r" b="b" t="t" l="l"/>
              <a:pathLst>
                <a:path h="1236860" w="2622739">
                  <a:moveTo>
                    <a:pt x="0" y="0"/>
                  </a:moveTo>
                  <a:lnTo>
                    <a:pt x="2622739" y="0"/>
                  </a:lnTo>
                  <a:lnTo>
                    <a:pt x="2622739" y="1236860"/>
                  </a:lnTo>
                  <a:lnTo>
                    <a:pt x="0" y="1236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85448" y="-2164164"/>
            <a:ext cx="4564056" cy="3978046"/>
            <a:chOff x="0" y="0"/>
            <a:chExt cx="6085408" cy="5304061"/>
          </a:xfrm>
        </p:grpSpPr>
        <p:sp>
          <p:nvSpPr>
            <p:cNvPr name="Freeform 17" id="17"/>
            <p:cNvSpPr/>
            <p:nvPr/>
          </p:nvSpPr>
          <p:spPr>
            <a:xfrm flipH="false" flipV="false" rot="-5400000">
              <a:off x="0" y="0"/>
              <a:ext cx="5304061" cy="5304061"/>
            </a:xfrm>
            <a:custGeom>
              <a:avLst/>
              <a:gdLst/>
              <a:ahLst/>
              <a:cxnLst/>
              <a:rect r="r" b="b" t="t" l="l"/>
              <a:pathLst>
                <a:path h="5304061" w="5304061">
                  <a:moveTo>
                    <a:pt x="0" y="0"/>
                  </a:moveTo>
                  <a:lnTo>
                    <a:pt x="5304061" y="0"/>
                  </a:lnTo>
                  <a:lnTo>
                    <a:pt x="5304061" y="5304061"/>
                  </a:lnTo>
                  <a:lnTo>
                    <a:pt x="0" y="5304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10800000">
              <a:off x="0" y="1536726"/>
              <a:ext cx="6085408" cy="2425940"/>
            </a:xfrm>
            <a:custGeom>
              <a:avLst/>
              <a:gdLst/>
              <a:ahLst/>
              <a:cxnLst/>
              <a:rect r="r" b="b" t="t" l="l"/>
              <a:pathLst>
                <a:path h="2425940" w="6085408">
                  <a:moveTo>
                    <a:pt x="0" y="0"/>
                  </a:moveTo>
                  <a:lnTo>
                    <a:pt x="6085408" y="0"/>
                  </a:lnTo>
                  <a:lnTo>
                    <a:pt x="6085408" y="2425940"/>
                  </a:lnTo>
                  <a:lnTo>
                    <a:pt x="0" y="2425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true" flipV="false" rot="0">
            <a:off x="11515259" y="137489"/>
            <a:ext cx="492022" cy="492022"/>
          </a:xfrm>
          <a:custGeom>
            <a:avLst/>
            <a:gdLst/>
            <a:ahLst/>
            <a:cxnLst/>
            <a:rect r="r" b="b" t="t" l="l"/>
            <a:pathLst>
              <a:path h="492022" w="492022">
                <a:moveTo>
                  <a:pt x="492023" y="0"/>
                </a:moveTo>
                <a:lnTo>
                  <a:pt x="0" y="0"/>
                </a:lnTo>
                <a:lnTo>
                  <a:pt x="0" y="492023"/>
                </a:lnTo>
                <a:lnTo>
                  <a:pt x="492023" y="492023"/>
                </a:lnTo>
                <a:lnTo>
                  <a:pt x="49202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3967476" y="9478593"/>
            <a:ext cx="492022" cy="492022"/>
          </a:xfrm>
          <a:custGeom>
            <a:avLst/>
            <a:gdLst/>
            <a:ahLst/>
            <a:cxnLst/>
            <a:rect r="r" b="b" t="t" l="l"/>
            <a:pathLst>
              <a:path h="492022" w="492022">
                <a:moveTo>
                  <a:pt x="492022" y="0"/>
                </a:moveTo>
                <a:lnTo>
                  <a:pt x="0" y="0"/>
                </a:lnTo>
                <a:lnTo>
                  <a:pt x="0" y="492023"/>
                </a:lnTo>
                <a:lnTo>
                  <a:pt x="492022" y="492023"/>
                </a:lnTo>
                <a:lnTo>
                  <a:pt x="49202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678679" y="7778331"/>
            <a:ext cx="402612" cy="402612"/>
          </a:xfrm>
          <a:custGeom>
            <a:avLst/>
            <a:gdLst/>
            <a:ahLst/>
            <a:cxnLst/>
            <a:rect r="r" b="b" t="t" l="l"/>
            <a:pathLst>
              <a:path h="402612" w="402612">
                <a:moveTo>
                  <a:pt x="402611" y="0"/>
                </a:moveTo>
                <a:lnTo>
                  <a:pt x="0" y="0"/>
                </a:lnTo>
                <a:lnTo>
                  <a:pt x="0" y="402611"/>
                </a:lnTo>
                <a:lnTo>
                  <a:pt x="402611" y="402611"/>
                </a:lnTo>
                <a:lnTo>
                  <a:pt x="40261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-349572" y="629512"/>
            <a:ext cx="952409" cy="947241"/>
            <a:chOff x="0" y="0"/>
            <a:chExt cx="1269878" cy="1262988"/>
          </a:xfrm>
        </p:grpSpPr>
        <p:sp>
          <p:nvSpPr>
            <p:cNvPr name="Freeform 23" id="23"/>
            <p:cNvSpPr/>
            <p:nvPr/>
          </p:nvSpPr>
          <p:spPr>
            <a:xfrm flipH="false" flipV="false" rot="-5400000">
              <a:off x="0" y="0"/>
              <a:ext cx="1262988" cy="1262988"/>
            </a:xfrm>
            <a:custGeom>
              <a:avLst/>
              <a:gdLst/>
              <a:ahLst/>
              <a:cxnLst/>
              <a:rect r="r" b="b" t="t" l="l"/>
              <a:pathLst>
                <a:path h="1262988" w="1262988">
                  <a:moveTo>
                    <a:pt x="0" y="0"/>
                  </a:moveTo>
                  <a:lnTo>
                    <a:pt x="1262988" y="0"/>
                  </a:lnTo>
                  <a:lnTo>
                    <a:pt x="1262988" y="1262988"/>
                  </a:lnTo>
                  <a:lnTo>
                    <a:pt x="0" y="1262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10800000">
              <a:off x="173552" y="410790"/>
              <a:ext cx="1096326" cy="437049"/>
            </a:xfrm>
            <a:custGeom>
              <a:avLst/>
              <a:gdLst/>
              <a:ahLst/>
              <a:cxnLst/>
              <a:rect r="r" b="b" t="t" l="l"/>
              <a:pathLst>
                <a:path h="437049" w="1096326">
                  <a:moveTo>
                    <a:pt x="0" y="0"/>
                  </a:moveTo>
                  <a:lnTo>
                    <a:pt x="1096326" y="0"/>
                  </a:lnTo>
                  <a:lnTo>
                    <a:pt x="1096326" y="437049"/>
                  </a:lnTo>
                  <a:lnTo>
                    <a:pt x="0" y="437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5784119" y="2983021"/>
            <a:ext cx="7081483" cy="454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6"/>
              </a:lnSpc>
            </a:pPr>
            <a:r>
              <a:rPr lang="en-US" sz="8508" spc="68">
                <a:solidFill>
                  <a:srgbClr val="EDE9E3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OBRIGADO PELA ATENÇÃO!</a:t>
            </a:r>
          </a:p>
          <a:p>
            <a:pPr algn="ctr">
              <a:lnSpc>
                <a:spcPts val="7316"/>
              </a:lnSpc>
            </a:pPr>
          </a:p>
          <a:p>
            <a:pPr algn="ctr">
              <a:lnSpc>
                <a:spcPts val="2064"/>
              </a:lnSpc>
            </a:pPr>
            <a:r>
              <a:rPr lang="en-US" b="true" sz="2400" spc="19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EQUIPE:</a:t>
            </a:r>
          </a:p>
          <a:p>
            <a:pPr algn="ctr">
              <a:lnSpc>
                <a:spcPts val="2064"/>
              </a:lnSpc>
            </a:pPr>
          </a:p>
          <a:p>
            <a:pPr algn="ctr">
              <a:lnSpc>
                <a:spcPts val="2064"/>
              </a:lnSpc>
            </a:pPr>
            <a:r>
              <a:rPr lang="en-US" sz="2400" spc="19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PAULO DE SOUZA FONTANELA</a:t>
            </a:r>
          </a:p>
          <a:p>
            <a:pPr algn="ctr">
              <a:lnSpc>
                <a:spcPts val="2064"/>
              </a:lnSpc>
            </a:pPr>
          </a:p>
          <a:p>
            <a:pPr algn="ctr">
              <a:lnSpc>
                <a:spcPts val="2064"/>
              </a:lnSpc>
            </a:pPr>
            <a:r>
              <a:rPr lang="en-US" sz="2400" spc="19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KAIQUE DEMETRIO</a:t>
            </a:r>
          </a:p>
          <a:p>
            <a:pPr algn="ctr">
              <a:lnSpc>
                <a:spcPts val="2064"/>
              </a:lnSpc>
            </a:pPr>
          </a:p>
          <a:p>
            <a:pPr algn="ctr">
              <a:lnSpc>
                <a:spcPts val="2064"/>
              </a:lnSpc>
            </a:pPr>
            <a:r>
              <a:rPr lang="en-US" sz="2400" spc="19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LUCAS CARDOSO RODRIGUES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800C4">
                <a:alpha val="100000"/>
              </a:srgbClr>
            </a:gs>
            <a:gs pos="100000">
              <a:srgbClr val="0A002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23503" y="-1403857"/>
            <a:ext cx="8048701" cy="8319071"/>
          </a:xfrm>
          <a:custGeom>
            <a:avLst/>
            <a:gdLst/>
            <a:ahLst/>
            <a:cxnLst/>
            <a:rect r="r" b="b" t="t" l="l"/>
            <a:pathLst>
              <a:path h="8319071" w="8048701">
                <a:moveTo>
                  <a:pt x="0" y="0"/>
                </a:moveTo>
                <a:lnTo>
                  <a:pt x="8048701" y="0"/>
                </a:lnTo>
                <a:lnTo>
                  <a:pt x="8048701" y="8319071"/>
                </a:lnTo>
                <a:lnTo>
                  <a:pt x="0" y="8319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495" y="7355794"/>
            <a:ext cx="2827612" cy="2633579"/>
          </a:xfrm>
          <a:custGeom>
            <a:avLst/>
            <a:gdLst/>
            <a:ahLst/>
            <a:cxnLst/>
            <a:rect r="r" b="b" t="t" l="l"/>
            <a:pathLst>
              <a:path h="2633579" w="2827612">
                <a:moveTo>
                  <a:pt x="0" y="0"/>
                </a:moveTo>
                <a:lnTo>
                  <a:pt x="2827612" y="0"/>
                </a:lnTo>
                <a:lnTo>
                  <a:pt x="2827612" y="2633579"/>
                </a:lnTo>
                <a:lnTo>
                  <a:pt x="0" y="2633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36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29873" y="8278786"/>
            <a:ext cx="3244150" cy="1293276"/>
          </a:xfrm>
          <a:custGeom>
            <a:avLst/>
            <a:gdLst/>
            <a:ahLst/>
            <a:cxnLst/>
            <a:rect r="r" b="b" t="t" l="l"/>
            <a:pathLst>
              <a:path h="1293276" w="3244150">
                <a:moveTo>
                  <a:pt x="0" y="0"/>
                </a:moveTo>
                <a:lnTo>
                  <a:pt x="3244151" y="0"/>
                </a:lnTo>
                <a:lnTo>
                  <a:pt x="3244151" y="1293276"/>
                </a:lnTo>
                <a:lnTo>
                  <a:pt x="0" y="1293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940588"/>
            <a:ext cx="18288000" cy="2389182"/>
          </a:xfrm>
          <a:custGeom>
            <a:avLst/>
            <a:gdLst/>
            <a:ahLst/>
            <a:cxnLst/>
            <a:rect r="r" b="b" t="t" l="l"/>
            <a:pathLst>
              <a:path h="2389182" w="18288000">
                <a:moveTo>
                  <a:pt x="0" y="0"/>
                </a:moveTo>
                <a:lnTo>
                  <a:pt x="18288000" y="0"/>
                </a:lnTo>
                <a:lnTo>
                  <a:pt x="18288000" y="2389183"/>
                </a:lnTo>
                <a:lnTo>
                  <a:pt x="0" y="2389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3056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31402" y="1516912"/>
            <a:ext cx="4571850" cy="7985764"/>
          </a:xfrm>
          <a:custGeom>
            <a:avLst/>
            <a:gdLst/>
            <a:ahLst/>
            <a:cxnLst/>
            <a:rect r="r" b="b" t="t" l="l"/>
            <a:pathLst>
              <a:path h="7985764" w="4571850">
                <a:moveTo>
                  <a:pt x="0" y="0"/>
                </a:moveTo>
                <a:lnTo>
                  <a:pt x="4571851" y="0"/>
                </a:lnTo>
                <a:lnTo>
                  <a:pt x="4571851" y="7985765"/>
                </a:lnTo>
                <a:lnTo>
                  <a:pt x="0" y="79857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29427" y="1516912"/>
            <a:ext cx="1486955" cy="1486955"/>
          </a:xfrm>
          <a:custGeom>
            <a:avLst/>
            <a:gdLst/>
            <a:ahLst/>
            <a:cxnLst/>
            <a:rect r="r" b="b" t="t" l="l"/>
            <a:pathLst>
              <a:path h="1486955" w="1486955">
                <a:moveTo>
                  <a:pt x="0" y="0"/>
                </a:moveTo>
                <a:lnTo>
                  <a:pt x="1486955" y="0"/>
                </a:lnTo>
                <a:lnTo>
                  <a:pt x="1486955" y="1486955"/>
                </a:lnTo>
                <a:lnTo>
                  <a:pt x="0" y="1486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54576" y="1737640"/>
            <a:ext cx="2216962" cy="1045499"/>
          </a:xfrm>
          <a:custGeom>
            <a:avLst/>
            <a:gdLst/>
            <a:ahLst/>
            <a:cxnLst/>
            <a:rect r="r" b="b" t="t" l="l"/>
            <a:pathLst>
              <a:path h="1045499" w="2216962">
                <a:moveTo>
                  <a:pt x="0" y="0"/>
                </a:moveTo>
                <a:lnTo>
                  <a:pt x="2216963" y="0"/>
                </a:lnTo>
                <a:lnTo>
                  <a:pt x="2216963" y="1045500"/>
                </a:lnTo>
                <a:lnTo>
                  <a:pt x="0" y="1045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834196" y="476605"/>
            <a:ext cx="552095" cy="552095"/>
          </a:xfrm>
          <a:custGeom>
            <a:avLst/>
            <a:gdLst/>
            <a:ahLst/>
            <a:cxnLst/>
            <a:rect r="r" b="b" t="t" l="l"/>
            <a:pathLst>
              <a:path h="552095" w="552095">
                <a:moveTo>
                  <a:pt x="552095" y="0"/>
                </a:moveTo>
                <a:lnTo>
                  <a:pt x="0" y="0"/>
                </a:lnTo>
                <a:lnTo>
                  <a:pt x="0" y="552095"/>
                </a:lnTo>
                <a:lnTo>
                  <a:pt x="552095" y="552095"/>
                </a:lnTo>
                <a:lnTo>
                  <a:pt x="55209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-400728" y="2116578"/>
            <a:ext cx="1467406" cy="1467406"/>
          </a:xfrm>
          <a:custGeom>
            <a:avLst/>
            <a:gdLst/>
            <a:ahLst/>
            <a:cxnLst/>
            <a:rect r="r" b="b" t="t" l="l"/>
            <a:pathLst>
              <a:path h="1467406" w="1467406">
                <a:moveTo>
                  <a:pt x="1467406" y="0"/>
                </a:moveTo>
                <a:lnTo>
                  <a:pt x="0" y="0"/>
                </a:lnTo>
                <a:lnTo>
                  <a:pt x="0" y="1467406"/>
                </a:lnTo>
                <a:lnTo>
                  <a:pt x="1467406" y="1467406"/>
                </a:lnTo>
                <a:lnTo>
                  <a:pt x="146740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1978529" y="7824244"/>
            <a:ext cx="552095" cy="552095"/>
          </a:xfrm>
          <a:custGeom>
            <a:avLst/>
            <a:gdLst/>
            <a:ahLst/>
            <a:cxnLst/>
            <a:rect r="r" b="b" t="t" l="l"/>
            <a:pathLst>
              <a:path h="552095" w="552095">
                <a:moveTo>
                  <a:pt x="552095" y="0"/>
                </a:moveTo>
                <a:lnTo>
                  <a:pt x="0" y="0"/>
                </a:lnTo>
                <a:lnTo>
                  <a:pt x="0" y="552095"/>
                </a:lnTo>
                <a:lnTo>
                  <a:pt x="552095" y="552095"/>
                </a:lnTo>
                <a:lnTo>
                  <a:pt x="55209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7517793" y="6550310"/>
            <a:ext cx="1868358" cy="1868358"/>
          </a:xfrm>
          <a:custGeom>
            <a:avLst/>
            <a:gdLst/>
            <a:ahLst/>
            <a:cxnLst/>
            <a:rect r="r" b="b" t="t" l="l"/>
            <a:pathLst>
              <a:path h="1868358" w="1868358">
                <a:moveTo>
                  <a:pt x="1868359" y="0"/>
                </a:moveTo>
                <a:lnTo>
                  <a:pt x="0" y="0"/>
                </a:lnTo>
                <a:lnTo>
                  <a:pt x="0" y="1868358"/>
                </a:lnTo>
                <a:lnTo>
                  <a:pt x="1868359" y="1868358"/>
                </a:lnTo>
                <a:lnTo>
                  <a:pt x="186835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814495" y="2247621"/>
            <a:ext cx="2294941" cy="1082273"/>
          </a:xfrm>
          <a:custGeom>
            <a:avLst/>
            <a:gdLst/>
            <a:ahLst/>
            <a:cxnLst/>
            <a:rect r="r" b="b" t="t" l="l"/>
            <a:pathLst>
              <a:path h="1082273" w="2294941">
                <a:moveTo>
                  <a:pt x="0" y="0"/>
                </a:moveTo>
                <a:lnTo>
                  <a:pt x="2294941" y="0"/>
                </a:lnTo>
                <a:lnTo>
                  <a:pt x="2294941" y="1082273"/>
                </a:lnTo>
                <a:lnTo>
                  <a:pt x="0" y="10822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95560" y="2994957"/>
            <a:ext cx="9703303" cy="574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2"/>
              </a:lnSpc>
            </a:pPr>
            <a:r>
              <a:rPr lang="en-US" sz="32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Domínio de Aplicação:</a:t>
            </a:r>
          </a:p>
          <a:p>
            <a:pPr algn="l">
              <a:lnSpc>
                <a:spcPts val="4192"/>
              </a:lnSpc>
            </a:pPr>
            <a:r>
              <a:rPr lang="en-US" sz="3200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Utilização de Machine Learning na saúde para apoio ao diagnóstico de diabetes, uma condição crônica que afeta milhões.</a:t>
            </a:r>
          </a:p>
          <a:p>
            <a:pPr algn="l">
              <a:lnSpc>
                <a:spcPts val="4192"/>
              </a:lnSpc>
            </a:pPr>
          </a:p>
          <a:p>
            <a:pPr algn="l">
              <a:lnSpc>
                <a:spcPts val="4192"/>
              </a:lnSpc>
            </a:pPr>
            <a:r>
              <a:rPr lang="en-US" sz="32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Situação Atual:</a:t>
            </a:r>
          </a:p>
          <a:p>
            <a:pPr algn="l">
              <a:lnSpc>
                <a:spcPts val="4192"/>
              </a:lnSpc>
            </a:pPr>
            <a:r>
              <a:rPr lang="en-US" sz="3200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Profissionais de saúde enfrentam desafios na identificação de risco de diabetes. Datasets públicos permitem treinar modelos para prever a doença usando métricas fisiológicas.</a:t>
            </a:r>
          </a:p>
          <a:p>
            <a:pPr algn="l" marL="0" indent="0" lvl="0">
              <a:lnSpc>
                <a:spcPts val="419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95560" y="1086028"/>
            <a:ext cx="9347417" cy="1249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44"/>
              </a:lnSpc>
            </a:pPr>
            <a:r>
              <a:rPr lang="en-US" sz="10400" spc="83">
                <a:solidFill>
                  <a:srgbClr val="EDE9E3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INTRODUÇÃO</a:t>
            </a:r>
          </a:p>
        </p:txBody>
      </p:sp>
    </p:spTree>
  </p:cSld>
  <p:clrMapOvr>
    <a:masterClrMapping/>
  </p:clrMapOvr>
  <p:transition spd="slow">
    <p:push dir="r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800C4">
                <a:alpha val="100000"/>
              </a:srgbClr>
            </a:gs>
            <a:gs pos="100000">
              <a:srgbClr val="0A002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4607">
            <a:off x="-1905129" y="9342931"/>
            <a:ext cx="18396105" cy="2638315"/>
          </a:xfrm>
          <a:custGeom>
            <a:avLst/>
            <a:gdLst/>
            <a:ahLst/>
            <a:cxnLst/>
            <a:rect r="r" b="b" t="t" l="l"/>
            <a:pathLst>
              <a:path h="2638315" w="18396105">
                <a:moveTo>
                  <a:pt x="0" y="0"/>
                </a:moveTo>
                <a:lnTo>
                  <a:pt x="18396106" y="0"/>
                </a:lnTo>
                <a:lnTo>
                  <a:pt x="18396106" y="2638316"/>
                </a:lnTo>
                <a:lnTo>
                  <a:pt x="0" y="2638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-330565" r="-977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65830">
            <a:off x="-4731657" y="-4335320"/>
            <a:ext cx="10500027" cy="12574883"/>
          </a:xfrm>
          <a:custGeom>
            <a:avLst/>
            <a:gdLst/>
            <a:ahLst/>
            <a:cxnLst/>
            <a:rect r="r" b="b" t="t" l="l"/>
            <a:pathLst>
              <a:path h="12574883" w="10500027">
                <a:moveTo>
                  <a:pt x="0" y="0"/>
                </a:moveTo>
                <a:lnTo>
                  <a:pt x="10500028" y="0"/>
                </a:lnTo>
                <a:lnTo>
                  <a:pt x="10500028" y="12574883"/>
                </a:lnTo>
                <a:lnTo>
                  <a:pt x="0" y="12574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88851" y="7762467"/>
            <a:ext cx="3753798" cy="3753798"/>
          </a:xfrm>
          <a:custGeom>
            <a:avLst/>
            <a:gdLst/>
            <a:ahLst/>
            <a:cxnLst/>
            <a:rect r="r" b="b" t="t" l="l"/>
            <a:pathLst>
              <a:path h="3753798" w="3753798">
                <a:moveTo>
                  <a:pt x="0" y="0"/>
                </a:moveTo>
                <a:lnTo>
                  <a:pt x="3753797" y="0"/>
                </a:lnTo>
                <a:lnTo>
                  <a:pt x="3753797" y="3753798"/>
                </a:lnTo>
                <a:lnTo>
                  <a:pt x="0" y="3753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394471" y="538146"/>
            <a:ext cx="2422022" cy="1624492"/>
            <a:chOff x="0" y="0"/>
            <a:chExt cx="3229362" cy="21659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46030" y="0"/>
              <a:ext cx="2165989" cy="2165989"/>
            </a:xfrm>
            <a:custGeom>
              <a:avLst/>
              <a:gdLst/>
              <a:ahLst/>
              <a:cxnLst/>
              <a:rect r="r" b="b" t="t" l="l"/>
              <a:pathLst>
                <a:path h="2165989" w="2165989">
                  <a:moveTo>
                    <a:pt x="0" y="0"/>
                  </a:moveTo>
                  <a:lnTo>
                    <a:pt x="2165989" y="0"/>
                  </a:lnTo>
                  <a:lnTo>
                    <a:pt x="2165989" y="2165989"/>
                  </a:lnTo>
                  <a:lnTo>
                    <a:pt x="0" y="216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321526"/>
              <a:ext cx="3229362" cy="1522938"/>
            </a:xfrm>
            <a:custGeom>
              <a:avLst/>
              <a:gdLst/>
              <a:ahLst/>
              <a:cxnLst/>
              <a:rect r="r" b="b" t="t" l="l"/>
              <a:pathLst>
                <a:path h="1522938" w="3229362">
                  <a:moveTo>
                    <a:pt x="0" y="0"/>
                  </a:moveTo>
                  <a:lnTo>
                    <a:pt x="3229362" y="0"/>
                  </a:lnTo>
                  <a:lnTo>
                    <a:pt x="3229362" y="1522938"/>
                  </a:lnTo>
                  <a:lnTo>
                    <a:pt x="0" y="1522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49116" y="8452074"/>
            <a:ext cx="3422897" cy="3188016"/>
          </a:xfrm>
          <a:custGeom>
            <a:avLst/>
            <a:gdLst/>
            <a:ahLst/>
            <a:cxnLst/>
            <a:rect r="r" b="b" t="t" l="l"/>
            <a:pathLst>
              <a:path h="3188016" w="3422897">
                <a:moveTo>
                  <a:pt x="0" y="0"/>
                </a:moveTo>
                <a:lnTo>
                  <a:pt x="3422897" y="0"/>
                </a:lnTo>
                <a:lnTo>
                  <a:pt x="3422897" y="3188016"/>
                </a:lnTo>
                <a:lnTo>
                  <a:pt x="0" y="3188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736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7343" y="9569380"/>
            <a:ext cx="3927128" cy="1565544"/>
          </a:xfrm>
          <a:custGeom>
            <a:avLst/>
            <a:gdLst/>
            <a:ahLst/>
            <a:cxnLst/>
            <a:rect r="r" b="b" t="t" l="l"/>
            <a:pathLst>
              <a:path h="1565544" w="3927128">
                <a:moveTo>
                  <a:pt x="0" y="0"/>
                </a:moveTo>
                <a:lnTo>
                  <a:pt x="3927128" y="0"/>
                </a:lnTo>
                <a:lnTo>
                  <a:pt x="3927128" y="1565544"/>
                </a:lnTo>
                <a:lnTo>
                  <a:pt x="0" y="15655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099603" y="-1623494"/>
            <a:ext cx="4610836" cy="4018819"/>
            <a:chOff x="0" y="0"/>
            <a:chExt cx="6147781" cy="5358426"/>
          </a:xfrm>
        </p:grpSpPr>
        <p:sp>
          <p:nvSpPr>
            <p:cNvPr name="Freeform 11" id="11"/>
            <p:cNvSpPr/>
            <p:nvPr/>
          </p:nvSpPr>
          <p:spPr>
            <a:xfrm flipH="false" flipV="false" rot="-5400000">
              <a:off x="-183849" y="183849"/>
              <a:ext cx="5358426" cy="4990727"/>
            </a:xfrm>
            <a:custGeom>
              <a:avLst/>
              <a:gdLst/>
              <a:ahLst/>
              <a:cxnLst/>
              <a:rect r="r" b="b" t="t" l="l"/>
              <a:pathLst>
                <a:path h="4990727" w="5358426">
                  <a:moveTo>
                    <a:pt x="0" y="0"/>
                  </a:moveTo>
                  <a:lnTo>
                    <a:pt x="5358425" y="0"/>
                  </a:lnTo>
                  <a:lnTo>
                    <a:pt x="5358425" y="4990727"/>
                  </a:lnTo>
                  <a:lnTo>
                    <a:pt x="0" y="4990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7367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10800000">
              <a:off x="0" y="1552477"/>
              <a:ext cx="6147781" cy="2450804"/>
            </a:xfrm>
            <a:custGeom>
              <a:avLst/>
              <a:gdLst/>
              <a:ahLst/>
              <a:cxnLst/>
              <a:rect r="r" b="b" t="t" l="l"/>
              <a:pathLst>
                <a:path h="2450804" w="6147781">
                  <a:moveTo>
                    <a:pt x="0" y="0"/>
                  </a:moveTo>
                  <a:lnTo>
                    <a:pt x="6147781" y="0"/>
                  </a:lnTo>
                  <a:lnTo>
                    <a:pt x="6147781" y="2450804"/>
                  </a:lnTo>
                  <a:lnTo>
                    <a:pt x="0" y="2450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true" flipV="false" rot="0">
            <a:off x="16420896" y="1886590"/>
            <a:ext cx="628295" cy="628295"/>
          </a:xfrm>
          <a:custGeom>
            <a:avLst/>
            <a:gdLst/>
            <a:ahLst/>
            <a:cxnLst/>
            <a:rect r="r" b="b" t="t" l="l"/>
            <a:pathLst>
              <a:path h="628295" w="628295">
                <a:moveTo>
                  <a:pt x="628295" y="0"/>
                </a:moveTo>
                <a:lnTo>
                  <a:pt x="0" y="0"/>
                </a:lnTo>
                <a:lnTo>
                  <a:pt x="0" y="628295"/>
                </a:lnTo>
                <a:lnTo>
                  <a:pt x="628295" y="628295"/>
                </a:lnTo>
                <a:lnTo>
                  <a:pt x="6282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429243" y="5404065"/>
            <a:ext cx="501081" cy="501081"/>
          </a:xfrm>
          <a:custGeom>
            <a:avLst/>
            <a:gdLst/>
            <a:ahLst/>
            <a:cxnLst/>
            <a:rect r="r" b="b" t="t" l="l"/>
            <a:pathLst>
              <a:path h="501081" w="501081">
                <a:moveTo>
                  <a:pt x="501081" y="0"/>
                </a:moveTo>
                <a:lnTo>
                  <a:pt x="0" y="0"/>
                </a:lnTo>
                <a:lnTo>
                  <a:pt x="0" y="501080"/>
                </a:lnTo>
                <a:lnTo>
                  <a:pt x="501081" y="501080"/>
                </a:lnTo>
                <a:lnTo>
                  <a:pt x="50108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7259300" y="8706205"/>
            <a:ext cx="552095" cy="552095"/>
          </a:xfrm>
          <a:custGeom>
            <a:avLst/>
            <a:gdLst/>
            <a:ahLst/>
            <a:cxnLst/>
            <a:rect r="r" b="b" t="t" l="l"/>
            <a:pathLst>
              <a:path h="552095" w="552095">
                <a:moveTo>
                  <a:pt x="552095" y="0"/>
                </a:moveTo>
                <a:lnTo>
                  <a:pt x="0" y="0"/>
                </a:lnTo>
                <a:lnTo>
                  <a:pt x="0" y="552095"/>
                </a:lnTo>
                <a:lnTo>
                  <a:pt x="552095" y="552095"/>
                </a:lnTo>
                <a:lnTo>
                  <a:pt x="5520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11281" y="2539372"/>
            <a:ext cx="6341189" cy="5189207"/>
          </a:xfrm>
          <a:custGeom>
            <a:avLst/>
            <a:gdLst/>
            <a:ahLst/>
            <a:cxnLst/>
            <a:rect r="r" b="b" t="t" l="l"/>
            <a:pathLst>
              <a:path h="5189207" w="6341189">
                <a:moveTo>
                  <a:pt x="0" y="0"/>
                </a:moveTo>
                <a:lnTo>
                  <a:pt x="6341189" y="0"/>
                </a:lnTo>
                <a:lnTo>
                  <a:pt x="6341189" y="5189206"/>
                </a:lnTo>
                <a:lnTo>
                  <a:pt x="0" y="518920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932424" y="983365"/>
            <a:ext cx="8488472" cy="2382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44"/>
              </a:lnSpc>
            </a:pPr>
            <a:r>
              <a:rPr lang="en-US" sz="10400" spc="83">
                <a:solidFill>
                  <a:srgbClr val="EDE9E3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DEFINIÇÃO DO PROBLEMA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22450" y="3492754"/>
            <a:ext cx="8766869" cy="6794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2"/>
              </a:lnSpc>
            </a:pPr>
            <a:r>
              <a:rPr lang="en-US" sz="32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1. Classificação Binária:</a:t>
            </a:r>
          </a:p>
          <a:p>
            <a:pPr algn="l">
              <a:lnSpc>
                <a:spcPts val="4192"/>
              </a:lnSpc>
            </a:pPr>
            <a:r>
              <a:rPr lang="en-US" sz="3200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Prever se um paciente possui (1) ou não possui (0) diabetes com base em variáveis fisiológicas.</a:t>
            </a:r>
          </a:p>
          <a:p>
            <a:pPr algn="l">
              <a:lnSpc>
                <a:spcPts val="4192"/>
              </a:lnSpc>
            </a:pPr>
          </a:p>
          <a:p>
            <a:pPr algn="l">
              <a:lnSpc>
                <a:spcPts val="4192"/>
              </a:lnSpc>
            </a:pPr>
            <a:r>
              <a:rPr lang="en-US" sz="32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2. Variável Alvo:</a:t>
            </a:r>
          </a:p>
          <a:p>
            <a:pPr algn="l">
              <a:lnSpc>
                <a:spcPts val="4192"/>
              </a:lnSpc>
            </a:pPr>
            <a:r>
              <a:rPr lang="en-US" sz="3200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0 = não diabético, 1 = diabético.</a:t>
            </a:r>
          </a:p>
          <a:p>
            <a:pPr algn="l">
              <a:lnSpc>
                <a:spcPts val="4192"/>
              </a:lnSpc>
            </a:pPr>
          </a:p>
          <a:p>
            <a:pPr algn="l">
              <a:lnSpc>
                <a:spcPts val="4192"/>
              </a:lnSpc>
            </a:pPr>
            <a:r>
              <a:rPr lang="en-US" sz="32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3. Dataset:</a:t>
            </a:r>
          </a:p>
          <a:p>
            <a:pPr algn="l">
              <a:lnSpc>
                <a:spcPts val="4192"/>
              </a:lnSpc>
            </a:pPr>
            <a:r>
              <a:rPr lang="en-US" sz="3200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Dataset "diabetes.csv", com 768 registros e 9 colunas, do Pima Indians Diabetes Dataset.</a:t>
            </a:r>
          </a:p>
          <a:p>
            <a:pPr algn="l">
              <a:lnSpc>
                <a:spcPts val="4192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800C4">
                <a:alpha val="100000"/>
              </a:srgbClr>
            </a:gs>
            <a:gs pos="100000">
              <a:srgbClr val="0A002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500121" y="8731568"/>
            <a:ext cx="15325237" cy="2246058"/>
            <a:chOff x="0" y="0"/>
            <a:chExt cx="2077495" cy="304477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0" y="0"/>
              <a:ext cx="2077495" cy="304477"/>
            </a:xfrm>
            <a:custGeom>
              <a:avLst/>
              <a:gdLst/>
              <a:ahLst/>
              <a:cxnLst/>
              <a:rect r="r" b="b" t="t" l="l"/>
              <a:pathLst>
                <a:path h="304477" w="2077495">
                  <a:moveTo>
                    <a:pt x="1038748" y="0"/>
                  </a:moveTo>
                  <a:lnTo>
                    <a:pt x="0" y="304477"/>
                  </a:lnTo>
                  <a:lnTo>
                    <a:pt x="2077495" y="304477"/>
                  </a:lnTo>
                  <a:lnTo>
                    <a:pt x="1038748" y="0"/>
                  </a:lnTo>
                  <a:close/>
                </a:path>
              </a:pathLst>
            </a:custGeom>
            <a:blipFill>
              <a:blip r:embed="rId2">
                <a:alphaModFix amt="64000"/>
              </a:blip>
              <a:stretch>
                <a:fillRect l="0" t="-246099" r="-1891" b="-4496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14771994" y="3152276"/>
            <a:ext cx="2834528" cy="2834528"/>
          </a:xfrm>
          <a:custGeom>
            <a:avLst/>
            <a:gdLst/>
            <a:ahLst/>
            <a:cxnLst/>
            <a:rect r="r" b="b" t="t" l="l"/>
            <a:pathLst>
              <a:path h="2834528" w="2834528">
                <a:moveTo>
                  <a:pt x="2834528" y="0"/>
                </a:moveTo>
                <a:lnTo>
                  <a:pt x="0" y="0"/>
                </a:lnTo>
                <a:lnTo>
                  <a:pt x="0" y="2834528"/>
                </a:lnTo>
                <a:lnTo>
                  <a:pt x="2834528" y="2834528"/>
                </a:lnTo>
                <a:lnTo>
                  <a:pt x="28345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871311" y="504751"/>
            <a:ext cx="4820639" cy="4388707"/>
            <a:chOff x="0" y="0"/>
            <a:chExt cx="812800" cy="7399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39973"/>
            </a:xfrm>
            <a:custGeom>
              <a:avLst/>
              <a:gdLst/>
              <a:ahLst/>
              <a:cxnLst/>
              <a:rect r="r" b="b" t="t" l="l"/>
              <a:pathLst>
                <a:path h="739973" w="812800">
                  <a:moveTo>
                    <a:pt x="406400" y="0"/>
                  </a:moveTo>
                  <a:cubicBezTo>
                    <a:pt x="181951" y="0"/>
                    <a:pt x="0" y="165649"/>
                    <a:pt x="0" y="369986"/>
                  </a:cubicBezTo>
                  <a:cubicBezTo>
                    <a:pt x="0" y="574324"/>
                    <a:pt x="181951" y="739973"/>
                    <a:pt x="406400" y="739973"/>
                  </a:cubicBezTo>
                  <a:cubicBezTo>
                    <a:pt x="630849" y="739973"/>
                    <a:pt x="812800" y="574324"/>
                    <a:pt x="812800" y="369986"/>
                  </a:cubicBezTo>
                  <a:cubicBezTo>
                    <a:pt x="812800" y="16564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14C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1272"/>
              <a:ext cx="660400" cy="639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14554" y="1192068"/>
            <a:ext cx="4725935" cy="4401639"/>
          </a:xfrm>
          <a:custGeom>
            <a:avLst/>
            <a:gdLst/>
            <a:ahLst/>
            <a:cxnLst/>
            <a:rect r="r" b="b" t="t" l="l"/>
            <a:pathLst>
              <a:path h="4401639" w="4725935">
                <a:moveTo>
                  <a:pt x="0" y="0"/>
                </a:moveTo>
                <a:lnTo>
                  <a:pt x="4725935" y="0"/>
                </a:lnTo>
                <a:lnTo>
                  <a:pt x="4725935" y="4401639"/>
                </a:lnTo>
                <a:lnTo>
                  <a:pt x="0" y="44016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736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34782" y="1391796"/>
            <a:ext cx="5330261" cy="8339392"/>
          </a:xfrm>
          <a:custGeom>
            <a:avLst/>
            <a:gdLst/>
            <a:ahLst/>
            <a:cxnLst/>
            <a:rect r="r" b="b" t="t" l="l"/>
            <a:pathLst>
              <a:path h="8339392" w="5330261">
                <a:moveTo>
                  <a:pt x="0" y="0"/>
                </a:moveTo>
                <a:lnTo>
                  <a:pt x="5330261" y="0"/>
                </a:lnTo>
                <a:lnTo>
                  <a:pt x="5330261" y="8339392"/>
                </a:lnTo>
                <a:lnTo>
                  <a:pt x="0" y="8339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82400" y="5554748"/>
            <a:ext cx="5842472" cy="6038731"/>
          </a:xfrm>
          <a:custGeom>
            <a:avLst/>
            <a:gdLst/>
            <a:ahLst/>
            <a:cxnLst/>
            <a:rect r="r" b="b" t="t" l="l"/>
            <a:pathLst>
              <a:path h="6038731" w="5842472">
                <a:moveTo>
                  <a:pt x="0" y="0"/>
                </a:moveTo>
                <a:lnTo>
                  <a:pt x="5842472" y="0"/>
                </a:lnTo>
                <a:lnTo>
                  <a:pt x="5842472" y="6038731"/>
                </a:lnTo>
                <a:lnTo>
                  <a:pt x="0" y="60387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907626" y="9532292"/>
            <a:ext cx="1787803" cy="1787803"/>
          </a:xfrm>
          <a:custGeom>
            <a:avLst/>
            <a:gdLst/>
            <a:ahLst/>
            <a:cxnLst/>
            <a:rect r="r" b="b" t="t" l="l"/>
            <a:pathLst>
              <a:path h="1787803" w="1787803">
                <a:moveTo>
                  <a:pt x="1787804" y="0"/>
                </a:moveTo>
                <a:lnTo>
                  <a:pt x="0" y="0"/>
                </a:lnTo>
                <a:lnTo>
                  <a:pt x="0" y="1787804"/>
                </a:lnTo>
                <a:lnTo>
                  <a:pt x="1787804" y="1787804"/>
                </a:lnTo>
                <a:lnTo>
                  <a:pt x="178780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268826" y="8641748"/>
            <a:ext cx="462000" cy="462000"/>
          </a:xfrm>
          <a:custGeom>
            <a:avLst/>
            <a:gdLst/>
            <a:ahLst/>
            <a:cxnLst/>
            <a:rect r="r" b="b" t="t" l="l"/>
            <a:pathLst>
              <a:path h="462000" w="462000">
                <a:moveTo>
                  <a:pt x="462000" y="0"/>
                </a:moveTo>
                <a:lnTo>
                  <a:pt x="0" y="0"/>
                </a:lnTo>
                <a:lnTo>
                  <a:pt x="0" y="462000"/>
                </a:lnTo>
                <a:lnTo>
                  <a:pt x="462000" y="462000"/>
                </a:lnTo>
                <a:lnTo>
                  <a:pt x="46200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2461516" y="-2537068"/>
            <a:ext cx="5340746" cy="5311769"/>
            <a:chOff x="0" y="0"/>
            <a:chExt cx="7120995" cy="7082359"/>
          </a:xfrm>
        </p:grpSpPr>
        <p:sp>
          <p:nvSpPr>
            <p:cNvPr name="Freeform 14" id="14"/>
            <p:cNvSpPr/>
            <p:nvPr/>
          </p:nvSpPr>
          <p:spPr>
            <a:xfrm flipH="false" flipV="false" rot="-5400000">
              <a:off x="0" y="0"/>
              <a:ext cx="7082359" cy="7082359"/>
            </a:xfrm>
            <a:custGeom>
              <a:avLst/>
              <a:gdLst/>
              <a:ahLst/>
              <a:cxnLst/>
              <a:rect r="r" b="b" t="t" l="l"/>
              <a:pathLst>
                <a:path h="7082359" w="7082359">
                  <a:moveTo>
                    <a:pt x="0" y="0"/>
                  </a:moveTo>
                  <a:lnTo>
                    <a:pt x="7082359" y="0"/>
                  </a:lnTo>
                  <a:lnTo>
                    <a:pt x="7082359" y="7082359"/>
                  </a:lnTo>
                  <a:lnTo>
                    <a:pt x="0" y="7082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10800000">
              <a:off x="973214" y="2303553"/>
              <a:ext cx="6147781" cy="2450804"/>
            </a:xfrm>
            <a:custGeom>
              <a:avLst/>
              <a:gdLst/>
              <a:ahLst/>
              <a:cxnLst/>
              <a:rect r="r" b="b" t="t" l="l"/>
              <a:pathLst>
                <a:path h="2450804" w="6147781">
                  <a:moveTo>
                    <a:pt x="0" y="0"/>
                  </a:moveTo>
                  <a:lnTo>
                    <a:pt x="6147781" y="0"/>
                  </a:lnTo>
                  <a:lnTo>
                    <a:pt x="6147781" y="2450805"/>
                  </a:lnTo>
                  <a:lnTo>
                    <a:pt x="0" y="2450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true" flipV="false" rot="0">
            <a:off x="17259300" y="7082179"/>
            <a:ext cx="551291" cy="551291"/>
          </a:xfrm>
          <a:custGeom>
            <a:avLst/>
            <a:gdLst/>
            <a:ahLst/>
            <a:cxnLst/>
            <a:rect r="r" b="b" t="t" l="l"/>
            <a:pathLst>
              <a:path h="551291" w="551291">
                <a:moveTo>
                  <a:pt x="551291" y="0"/>
                </a:moveTo>
                <a:lnTo>
                  <a:pt x="0" y="0"/>
                </a:lnTo>
                <a:lnTo>
                  <a:pt x="0" y="551291"/>
                </a:lnTo>
                <a:lnTo>
                  <a:pt x="551291" y="551291"/>
                </a:lnTo>
                <a:lnTo>
                  <a:pt x="55129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6280897" y="504751"/>
            <a:ext cx="948011" cy="948011"/>
          </a:xfrm>
          <a:custGeom>
            <a:avLst/>
            <a:gdLst/>
            <a:ahLst/>
            <a:cxnLst/>
            <a:rect r="r" b="b" t="t" l="l"/>
            <a:pathLst>
              <a:path h="948011" w="948011">
                <a:moveTo>
                  <a:pt x="948011" y="0"/>
                </a:moveTo>
                <a:lnTo>
                  <a:pt x="0" y="0"/>
                </a:lnTo>
                <a:lnTo>
                  <a:pt x="0" y="948011"/>
                </a:lnTo>
                <a:lnTo>
                  <a:pt x="948011" y="948011"/>
                </a:lnTo>
                <a:lnTo>
                  <a:pt x="94801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391064" y="1870778"/>
            <a:ext cx="3781133" cy="199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20"/>
              </a:lnSpc>
            </a:pPr>
            <a:r>
              <a:rPr lang="en-US" sz="14400" spc="115">
                <a:solidFill>
                  <a:srgbClr val="EDE9E3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9736" y="1003379"/>
            <a:ext cx="12874401" cy="238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43"/>
              </a:lnSpc>
            </a:pPr>
            <a:r>
              <a:rPr lang="en-US" sz="10399" spc="83">
                <a:solidFill>
                  <a:srgbClr val="EDE9E3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JUSTIFICATIVA E RELEVÂNCIA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9826" y="4016629"/>
            <a:ext cx="9134955" cy="574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192"/>
              </a:lnSpc>
              <a:buFont typeface="Arial"/>
              <a:buChar char="•"/>
            </a:pPr>
            <a:r>
              <a:rPr lang="en-US" b="true" sz="3200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Auxílio Médico: </a:t>
            </a:r>
            <a:r>
              <a:rPr lang="en-US" sz="3200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Modelos de ML podem auxiliar médicos no diagnóstico precoce.</a:t>
            </a:r>
          </a:p>
          <a:p>
            <a:pPr algn="l">
              <a:lnSpc>
                <a:spcPts val="4192"/>
              </a:lnSpc>
            </a:pPr>
          </a:p>
          <a:p>
            <a:pPr algn="l" marL="690881" indent="-345440" lvl="1">
              <a:lnSpc>
                <a:spcPts val="4192"/>
              </a:lnSpc>
              <a:buFont typeface="Arial"/>
              <a:buChar char="•"/>
            </a:pPr>
            <a:r>
              <a:rPr lang="en-US" b="true" sz="3200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Redução de Custos: </a:t>
            </a:r>
            <a:r>
              <a:rPr lang="en-US" sz="3200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Reduzir custos e identificar perfis de risco com alta precisão.</a:t>
            </a:r>
          </a:p>
          <a:p>
            <a:pPr algn="l">
              <a:lnSpc>
                <a:spcPts val="4192"/>
              </a:lnSpc>
            </a:pPr>
          </a:p>
          <a:p>
            <a:pPr algn="l" marL="690881" indent="-345440" lvl="1">
              <a:lnSpc>
                <a:spcPts val="4192"/>
              </a:lnSpc>
              <a:buFont typeface="Arial"/>
              <a:buChar char="•"/>
            </a:pPr>
            <a:r>
              <a:rPr lang="en-US" b="true" sz="3200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Atendimento Preciso: </a:t>
            </a:r>
            <a:r>
              <a:rPr lang="en-US" sz="3200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Contribuir para um atendimento mais rápido, preciso e preventivo na saúde moderna.</a:t>
            </a:r>
          </a:p>
          <a:p>
            <a:pPr algn="l">
              <a:lnSpc>
                <a:spcPts val="4192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800C4">
                <a:alpha val="100000"/>
              </a:srgbClr>
            </a:gs>
            <a:gs pos="100000">
              <a:srgbClr val="0A002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20789">
            <a:off x="9615350" y="1801559"/>
            <a:ext cx="13773597" cy="14236276"/>
          </a:xfrm>
          <a:custGeom>
            <a:avLst/>
            <a:gdLst/>
            <a:ahLst/>
            <a:cxnLst/>
            <a:rect r="r" b="b" t="t" l="l"/>
            <a:pathLst>
              <a:path h="14236276" w="13773597">
                <a:moveTo>
                  <a:pt x="0" y="0"/>
                </a:moveTo>
                <a:lnTo>
                  <a:pt x="13773597" y="0"/>
                </a:lnTo>
                <a:lnTo>
                  <a:pt x="13773597" y="14236277"/>
                </a:lnTo>
                <a:lnTo>
                  <a:pt x="0" y="14236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1251423" y="8321879"/>
            <a:ext cx="3658204" cy="3658204"/>
          </a:xfrm>
          <a:custGeom>
            <a:avLst/>
            <a:gdLst/>
            <a:ahLst/>
            <a:cxnLst/>
            <a:rect r="r" b="b" t="t" l="l"/>
            <a:pathLst>
              <a:path h="3658204" w="3658204">
                <a:moveTo>
                  <a:pt x="0" y="0"/>
                </a:moveTo>
                <a:lnTo>
                  <a:pt x="3658203" y="0"/>
                </a:lnTo>
                <a:lnTo>
                  <a:pt x="3658203" y="3658204"/>
                </a:lnTo>
                <a:lnTo>
                  <a:pt x="0" y="3658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251423" y="9381757"/>
            <a:ext cx="4197097" cy="1673167"/>
          </a:xfrm>
          <a:custGeom>
            <a:avLst/>
            <a:gdLst/>
            <a:ahLst/>
            <a:cxnLst/>
            <a:rect r="r" b="b" t="t" l="l"/>
            <a:pathLst>
              <a:path h="1673167" w="4197097">
                <a:moveTo>
                  <a:pt x="0" y="0"/>
                </a:moveTo>
                <a:lnTo>
                  <a:pt x="4197097" y="0"/>
                </a:lnTo>
                <a:lnTo>
                  <a:pt x="4197097" y="1673167"/>
                </a:lnTo>
                <a:lnTo>
                  <a:pt x="0" y="16731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294949">
            <a:off x="-5163059" y="-4885874"/>
            <a:ext cx="9284865" cy="11119598"/>
          </a:xfrm>
          <a:custGeom>
            <a:avLst/>
            <a:gdLst/>
            <a:ahLst/>
            <a:cxnLst/>
            <a:rect r="r" b="b" t="t" l="l"/>
            <a:pathLst>
              <a:path h="11119598" w="9284865">
                <a:moveTo>
                  <a:pt x="0" y="0"/>
                </a:moveTo>
                <a:lnTo>
                  <a:pt x="9284865" y="0"/>
                </a:lnTo>
                <a:lnTo>
                  <a:pt x="9284865" y="11119598"/>
                </a:lnTo>
                <a:lnTo>
                  <a:pt x="0" y="111195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32244" y="1961722"/>
            <a:ext cx="6946742" cy="9477595"/>
          </a:xfrm>
          <a:custGeom>
            <a:avLst/>
            <a:gdLst/>
            <a:ahLst/>
            <a:cxnLst/>
            <a:rect r="r" b="b" t="t" l="l"/>
            <a:pathLst>
              <a:path h="9477595" w="6946742">
                <a:moveTo>
                  <a:pt x="0" y="0"/>
                </a:moveTo>
                <a:lnTo>
                  <a:pt x="6946742" y="0"/>
                </a:lnTo>
                <a:lnTo>
                  <a:pt x="6946742" y="9477595"/>
                </a:lnTo>
                <a:lnTo>
                  <a:pt x="0" y="9477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2547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801679" y="673925"/>
            <a:ext cx="874246" cy="874246"/>
          </a:xfrm>
          <a:custGeom>
            <a:avLst/>
            <a:gdLst/>
            <a:ahLst/>
            <a:cxnLst/>
            <a:rect r="r" b="b" t="t" l="l"/>
            <a:pathLst>
              <a:path h="874246" w="874246">
                <a:moveTo>
                  <a:pt x="874246" y="0"/>
                </a:moveTo>
                <a:lnTo>
                  <a:pt x="0" y="0"/>
                </a:lnTo>
                <a:lnTo>
                  <a:pt x="0" y="874245"/>
                </a:lnTo>
                <a:lnTo>
                  <a:pt x="874246" y="874245"/>
                </a:lnTo>
                <a:lnTo>
                  <a:pt x="87424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713632" y="6276960"/>
            <a:ext cx="3048854" cy="2044919"/>
            <a:chOff x="0" y="0"/>
            <a:chExt cx="4065139" cy="27265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87345" y="0"/>
              <a:ext cx="2726559" cy="2726559"/>
            </a:xfrm>
            <a:custGeom>
              <a:avLst/>
              <a:gdLst/>
              <a:ahLst/>
              <a:cxnLst/>
              <a:rect r="r" b="b" t="t" l="l"/>
              <a:pathLst>
                <a:path h="2726559" w="2726559">
                  <a:moveTo>
                    <a:pt x="0" y="0"/>
                  </a:moveTo>
                  <a:lnTo>
                    <a:pt x="2726559" y="0"/>
                  </a:lnTo>
                  <a:lnTo>
                    <a:pt x="2726559" y="2726559"/>
                  </a:lnTo>
                  <a:lnTo>
                    <a:pt x="0" y="2726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404738"/>
              <a:ext cx="4065139" cy="1917082"/>
            </a:xfrm>
            <a:custGeom>
              <a:avLst/>
              <a:gdLst/>
              <a:ahLst/>
              <a:cxnLst/>
              <a:rect r="r" b="b" t="t" l="l"/>
              <a:pathLst>
                <a:path h="1917082" w="4065139">
                  <a:moveTo>
                    <a:pt x="0" y="0"/>
                  </a:moveTo>
                  <a:lnTo>
                    <a:pt x="4065139" y="0"/>
                  </a:lnTo>
                  <a:lnTo>
                    <a:pt x="4065139" y="1917083"/>
                  </a:lnTo>
                  <a:lnTo>
                    <a:pt x="0" y="191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744500" y="-1623494"/>
            <a:ext cx="4965938" cy="4295257"/>
            <a:chOff x="0" y="0"/>
            <a:chExt cx="6621251" cy="5727009"/>
          </a:xfrm>
        </p:grpSpPr>
        <p:sp>
          <p:nvSpPr>
            <p:cNvPr name="Freeform 12" id="12"/>
            <p:cNvSpPr/>
            <p:nvPr/>
          </p:nvSpPr>
          <p:spPr>
            <a:xfrm flipH="false" flipV="false" rot="-5400000">
              <a:off x="22048" y="-22048"/>
              <a:ext cx="5727009" cy="5771104"/>
            </a:xfrm>
            <a:custGeom>
              <a:avLst/>
              <a:gdLst/>
              <a:ahLst/>
              <a:cxnLst/>
              <a:rect r="r" b="b" t="t" l="l"/>
              <a:pathLst>
                <a:path h="5771104" w="5727009">
                  <a:moveTo>
                    <a:pt x="0" y="0"/>
                  </a:moveTo>
                  <a:lnTo>
                    <a:pt x="5727008" y="0"/>
                  </a:lnTo>
                  <a:lnTo>
                    <a:pt x="5727008" y="5771104"/>
                  </a:lnTo>
                  <a:lnTo>
                    <a:pt x="0" y="5771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769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0800000">
              <a:off x="0" y="1672041"/>
              <a:ext cx="6621251" cy="2639553"/>
            </a:xfrm>
            <a:custGeom>
              <a:avLst/>
              <a:gdLst/>
              <a:ahLst/>
              <a:cxnLst/>
              <a:rect r="r" b="b" t="t" l="l"/>
              <a:pathLst>
                <a:path h="2639553" w="6621251">
                  <a:moveTo>
                    <a:pt x="0" y="0"/>
                  </a:moveTo>
                  <a:lnTo>
                    <a:pt x="6621251" y="0"/>
                  </a:lnTo>
                  <a:lnTo>
                    <a:pt x="6621251" y="2639553"/>
                  </a:lnTo>
                  <a:lnTo>
                    <a:pt x="0" y="2639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true" flipV="false" rot="0">
            <a:off x="17419031" y="7769784"/>
            <a:ext cx="552095" cy="552095"/>
          </a:xfrm>
          <a:custGeom>
            <a:avLst/>
            <a:gdLst/>
            <a:ahLst/>
            <a:cxnLst/>
            <a:rect r="r" b="b" t="t" l="l"/>
            <a:pathLst>
              <a:path h="552095" w="552095">
                <a:moveTo>
                  <a:pt x="552095" y="0"/>
                </a:moveTo>
                <a:lnTo>
                  <a:pt x="0" y="0"/>
                </a:lnTo>
                <a:lnTo>
                  <a:pt x="0" y="552095"/>
                </a:lnTo>
                <a:lnTo>
                  <a:pt x="552095" y="552095"/>
                </a:lnTo>
                <a:lnTo>
                  <a:pt x="552095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4295759" y="4591405"/>
            <a:ext cx="552095" cy="552095"/>
          </a:xfrm>
          <a:custGeom>
            <a:avLst/>
            <a:gdLst/>
            <a:ahLst/>
            <a:cxnLst/>
            <a:rect r="r" b="b" t="t" l="l"/>
            <a:pathLst>
              <a:path h="552095" w="552095">
                <a:moveTo>
                  <a:pt x="552095" y="0"/>
                </a:moveTo>
                <a:lnTo>
                  <a:pt x="0" y="0"/>
                </a:lnTo>
                <a:lnTo>
                  <a:pt x="0" y="552095"/>
                </a:lnTo>
                <a:lnTo>
                  <a:pt x="552095" y="552095"/>
                </a:lnTo>
                <a:lnTo>
                  <a:pt x="55209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62672" y="1362075"/>
            <a:ext cx="10364813" cy="1249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44"/>
              </a:lnSpc>
            </a:pPr>
            <a:r>
              <a:rPr lang="en-US" sz="10400" spc="83">
                <a:solidFill>
                  <a:srgbClr val="EDE9E3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OBJETIVOS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2672" y="3099258"/>
            <a:ext cx="8766869" cy="574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2"/>
              </a:lnSpc>
            </a:pPr>
            <a:r>
              <a:rPr lang="en-US" sz="32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Objetivo Geral:</a:t>
            </a:r>
          </a:p>
          <a:p>
            <a:pPr algn="l">
              <a:lnSpc>
                <a:spcPts val="4192"/>
              </a:lnSpc>
            </a:pPr>
            <a:r>
              <a:rPr lang="en-US" sz="3200">
                <a:solidFill>
                  <a:srgbClr val="EDE9E3"/>
                </a:solidFill>
                <a:latin typeface="Pattanakarn Light"/>
                <a:ea typeface="Pattanakarn Light"/>
                <a:cs typeface="Pattanakarn Light"/>
                <a:sym typeface="Pattanakarn Light"/>
              </a:rPr>
              <a:t>Desenvolver, treinar e avaliar modelos de Machine Learning para prever o risco de diabetes a partir de dados clínicos.</a:t>
            </a:r>
          </a:p>
          <a:p>
            <a:pPr algn="l">
              <a:lnSpc>
                <a:spcPts val="4192"/>
              </a:lnSpc>
            </a:pPr>
          </a:p>
          <a:p>
            <a:pPr algn="l">
              <a:lnSpc>
                <a:spcPts val="4192"/>
              </a:lnSpc>
            </a:pPr>
            <a:r>
              <a:rPr lang="en-US" sz="32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Objetivos Específicos:</a:t>
            </a:r>
          </a:p>
          <a:p>
            <a:pPr algn="l" marL="690881" indent="-345440" lvl="1">
              <a:lnSpc>
                <a:spcPts val="4192"/>
              </a:lnSpc>
              <a:buFont typeface="Arial"/>
              <a:buChar char="•"/>
            </a:pPr>
            <a:r>
              <a:rPr lang="en-US" sz="3200">
                <a:solidFill>
                  <a:srgbClr val="EDE9E3"/>
                </a:solidFill>
                <a:latin typeface="Pattanakarn Light"/>
                <a:ea typeface="Pattanakarn Light"/>
                <a:cs typeface="Pattanakarn Light"/>
                <a:sym typeface="Pattanakarn Light"/>
              </a:rPr>
              <a:t>Análise exploratória do dataset.</a:t>
            </a:r>
          </a:p>
          <a:p>
            <a:pPr algn="l" marL="690881" indent="-345440" lvl="1">
              <a:lnSpc>
                <a:spcPts val="4192"/>
              </a:lnSpc>
              <a:buFont typeface="Arial"/>
              <a:buChar char="•"/>
            </a:pPr>
            <a:r>
              <a:rPr lang="en-US" sz="3200">
                <a:solidFill>
                  <a:srgbClr val="EDE9E3"/>
                </a:solidFill>
                <a:latin typeface="Pattanakarn Light"/>
                <a:ea typeface="Pattanakarn Light"/>
                <a:cs typeface="Pattanakarn Light"/>
                <a:sym typeface="Pattanakarn Light"/>
              </a:rPr>
              <a:t>Tratar e normalizar os dados.</a:t>
            </a:r>
          </a:p>
          <a:p>
            <a:pPr algn="l" marL="690881" indent="-345440" lvl="1">
              <a:lnSpc>
                <a:spcPts val="4192"/>
              </a:lnSpc>
              <a:buFont typeface="Arial"/>
              <a:buChar char="•"/>
            </a:pPr>
            <a:r>
              <a:rPr lang="en-US" sz="3200">
                <a:solidFill>
                  <a:srgbClr val="EDE9E3"/>
                </a:solidFill>
                <a:latin typeface="Pattanakarn Light"/>
                <a:ea typeface="Pattanakarn Light"/>
                <a:cs typeface="Pattanakarn Light"/>
                <a:sym typeface="Pattanakarn Light"/>
              </a:rPr>
              <a:t>Treinar algoritmos de classificação.</a:t>
            </a:r>
          </a:p>
          <a:p>
            <a:pPr algn="l" marL="690881" indent="-345440" lvl="1">
              <a:lnSpc>
                <a:spcPts val="4192"/>
              </a:lnSpc>
              <a:buFont typeface="Arial"/>
              <a:buChar char="•"/>
            </a:pPr>
            <a:r>
              <a:rPr lang="en-US" sz="3200">
                <a:solidFill>
                  <a:srgbClr val="EDE9E3"/>
                </a:solidFill>
                <a:latin typeface="Pattanakarn Light"/>
                <a:ea typeface="Pattanakarn Light"/>
                <a:cs typeface="Pattanakarn Light"/>
                <a:sym typeface="Pattanakarn Light"/>
              </a:rPr>
              <a:t>Comparar desempenho entre modelos.</a:t>
            </a:r>
          </a:p>
          <a:p>
            <a:pPr algn="l" marL="690881" indent="-345440" lvl="1">
              <a:lnSpc>
                <a:spcPts val="4192"/>
              </a:lnSpc>
              <a:buFont typeface="Arial"/>
              <a:buChar char="•"/>
            </a:pPr>
            <a:r>
              <a:rPr lang="en-US" sz="3200">
                <a:solidFill>
                  <a:srgbClr val="EDE9E3"/>
                </a:solidFill>
                <a:latin typeface="Pattanakarn Light"/>
                <a:ea typeface="Pattanakarn Light"/>
                <a:cs typeface="Pattanakarn Light"/>
                <a:sym typeface="Pattanakarn Light"/>
              </a:rPr>
              <a:t>Selecionar o melhor modelo (F1-score).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800C4">
                <a:alpha val="100000"/>
              </a:srgbClr>
            </a:gs>
            <a:gs pos="100000">
              <a:srgbClr val="0A002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4996120" y="6057949"/>
            <a:ext cx="4400292" cy="4400292"/>
          </a:xfrm>
          <a:custGeom>
            <a:avLst/>
            <a:gdLst/>
            <a:ahLst/>
            <a:cxnLst/>
            <a:rect r="r" b="b" t="t" l="l"/>
            <a:pathLst>
              <a:path h="4400292" w="4400292">
                <a:moveTo>
                  <a:pt x="4400293" y="0"/>
                </a:moveTo>
                <a:lnTo>
                  <a:pt x="0" y="0"/>
                </a:lnTo>
                <a:lnTo>
                  <a:pt x="0" y="4400292"/>
                </a:lnTo>
                <a:lnTo>
                  <a:pt x="4400293" y="4400292"/>
                </a:lnTo>
                <a:lnTo>
                  <a:pt x="44002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77518" y="-1381760"/>
            <a:ext cx="10201280" cy="10543959"/>
          </a:xfrm>
          <a:custGeom>
            <a:avLst/>
            <a:gdLst/>
            <a:ahLst/>
            <a:cxnLst/>
            <a:rect r="r" b="b" t="t" l="l"/>
            <a:pathLst>
              <a:path h="10543959" w="10201280">
                <a:moveTo>
                  <a:pt x="0" y="0"/>
                </a:moveTo>
                <a:lnTo>
                  <a:pt x="10201280" y="0"/>
                </a:lnTo>
                <a:lnTo>
                  <a:pt x="10201280" y="10543958"/>
                </a:lnTo>
                <a:lnTo>
                  <a:pt x="0" y="10543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095146" y="1028700"/>
            <a:ext cx="3048854" cy="2044919"/>
            <a:chOff x="0" y="0"/>
            <a:chExt cx="4065139" cy="27265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87345" y="0"/>
              <a:ext cx="2726559" cy="2726559"/>
            </a:xfrm>
            <a:custGeom>
              <a:avLst/>
              <a:gdLst/>
              <a:ahLst/>
              <a:cxnLst/>
              <a:rect r="r" b="b" t="t" l="l"/>
              <a:pathLst>
                <a:path h="2726559" w="2726559">
                  <a:moveTo>
                    <a:pt x="0" y="0"/>
                  </a:moveTo>
                  <a:lnTo>
                    <a:pt x="2726559" y="0"/>
                  </a:lnTo>
                  <a:lnTo>
                    <a:pt x="2726559" y="2726559"/>
                  </a:lnTo>
                  <a:lnTo>
                    <a:pt x="0" y="2726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04738"/>
              <a:ext cx="4065139" cy="1917082"/>
            </a:xfrm>
            <a:custGeom>
              <a:avLst/>
              <a:gdLst/>
              <a:ahLst/>
              <a:cxnLst/>
              <a:rect r="r" b="b" t="t" l="l"/>
              <a:pathLst>
                <a:path h="1917082" w="4065139">
                  <a:moveTo>
                    <a:pt x="0" y="0"/>
                  </a:moveTo>
                  <a:lnTo>
                    <a:pt x="4065139" y="0"/>
                  </a:lnTo>
                  <a:lnTo>
                    <a:pt x="4065139" y="1917083"/>
                  </a:lnTo>
                  <a:lnTo>
                    <a:pt x="0" y="191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2420789">
            <a:off x="11727525" y="2765474"/>
            <a:ext cx="13773597" cy="14236276"/>
          </a:xfrm>
          <a:custGeom>
            <a:avLst/>
            <a:gdLst/>
            <a:ahLst/>
            <a:cxnLst/>
            <a:rect r="r" b="b" t="t" l="l"/>
            <a:pathLst>
              <a:path h="14236276" w="13773597">
                <a:moveTo>
                  <a:pt x="0" y="0"/>
                </a:moveTo>
                <a:lnTo>
                  <a:pt x="13773597" y="0"/>
                </a:lnTo>
                <a:lnTo>
                  <a:pt x="13773597" y="14236277"/>
                </a:lnTo>
                <a:lnTo>
                  <a:pt x="0" y="14236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077625" y="-2277168"/>
            <a:ext cx="4965938" cy="4328328"/>
            <a:chOff x="0" y="0"/>
            <a:chExt cx="6621251" cy="5771104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0" y="0"/>
              <a:ext cx="5771104" cy="5771104"/>
            </a:xfrm>
            <a:custGeom>
              <a:avLst/>
              <a:gdLst/>
              <a:ahLst/>
              <a:cxnLst/>
              <a:rect r="r" b="b" t="t" l="l"/>
              <a:pathLst>
                <a:path h="5771104" w="5771104">
                  <a:moveTo>
                    <a:pt x="0" y="0"/>
                  </a:moveTo>
                  <a:lnTo>
                    <a:pt x="5771104" y="0"/>
                  </a:lnTo>
                  <a:lnTo>
                    <a:pt x="5771104" y="5771104"/>
                  </a:lnTo>
                  <a:lnTo>
                    <a:pt x="0" y="5771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1672041"/>
              <a:ext cx="6621251" cy="2639553"/>
            </a:xfrm>
            <a:custGeom>
              <a:avLst/>
              <a:gdLst/>
              <a:ahLst/>
              <a:cxnLst/>
              <a:rect r="r" b="b" t="t" l="l"/>
              <a:pathLst>
                <a:path h="2639553" w="6621251">
                  <a:moveTo>
                    <a:pt x="0" y="0"/>
                  </a:moveTo>
                  <a:lnTo>
                    <a:pt x="6621251" y="0"/>
                  </a:lnTo>
                  <a:lnTo>
                    <a:pt x="6621251" y="2639553"/>
                  </a:lnTo>
                  <a:lnTo>
                    <a:pt x="0" y="2639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17569508" y="9331518"/>
            <a:ext cx="276047" cy="276047"/>
          </a:xfrm>
          <a:custGeom>
            <a:avLst/>
            <a:gdLst/>
            <a:ahLst/>
            <a:cxnLst/>
            <a:rect r="r" b="b" t="t" l="l"/>
            <a:pathLst>
              <a:path h="276047" w="276047">
                <a:moveTo>
                  <a:pt x="276047" y="0"/>
                </a:moveTo>
                <a:lnTo>
                  <a:pt x="0" y="0"/>
                </a:lnTo>
                <a:lnTo>
                  <a:pt x="0" y="276047"/>
                </a:lnTo>
                <a:lnTo>
                  <a:pt x="276047" y="276047"/>
                </a:lnTo>
                <a:lnTo>
                  <a:pt x="27604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339926" y="9258300"/>
            <a:ext cx="552095" cy="552095"/>
          </a:xfrm>
          <a:custGeom>
            <a:avLst/>
            <a:gdLst/>
            <a:ahLst/>
            <a:cxnLst/>
            <a:rect r="r" b="b" t="t" l="l"/>
            <a:pathLst>
              <a:path h="552095" w="552095">
                <a:moveTo>
                  <a:pt x="552094" y="0"/>
                </a:moveTo>
                <a:lnTo>
                  <a:pt x="0" y="0"/>
                </a:lnTo>
                <a:lnTo>
                  <a:pt x="0" y="552095"/>
                </a:lnTo>
                <a:lnTo>
                  <a:pt x="552094" y="552095"/>
                </a:lnTo>
                <a:lnTo>
                  <a:pt x="55209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7293460" y="2521525"/>
            <a:ext cx="552095" cy="552095"/>
          </a:xfrm>
          <a:custGeom>
            <a:avLst/>
            <a:gdLst/>
            <a:ahLst/>
            <a:cxnLst/>
            <a:rect r="r" b="b" t="t" l="l"/>
            <a:pathLst>
              <a:path h="552095" w="552095">
                <a:moveTo>
                  <a:pt x="552095" y="0"/>
                </a:moveTo>
                <a:lnTo>
                  <a:pt x="0" y="0"/>
                </a:lnTo>
                <a:lnTo>
                  <a:pt x="0" y="552094"/>
                </a:lnTo>
                <a:lnTo>
                  <a:pt x="552095" y="552094"/>
                </a:lnTo>
                <a:lnTo>
                  <a:pt x="55209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476605" y="476605"/>
            <a:ext cx="552095" cy="552095"/>
          </a:xfrm>
          <a:custGeom>
            <a:avLst/>
            <a:gdLst/>
            <a:ahLst/>
            <a:cxnLst/>
            <a:rect r="r" b="b" t="t" l="l"/>
            <a:pathLst>
              <a:path h="552095" w="552095">
                <a:moveTo>
                  <a:pt x="552095" y="0"/>
                </a:moveTo>
                <a:lnTo>
                  <a:pt x="0" y="0"/>
                </a:lnTo>
                <a:lnTo>
                  <a:pt x="0" y="552095"/>
                </a:lnTo>
                <a:lnTo>
                  <a:pt x="552095" y="552095"/>
                </a:lnTo>
                <a:lnTo>
                  <a:pt x="55209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78312" y="2147175"/>
            <a:ext cx="5797877" cy="5795461"/>
          </a:xfrm>
          <a:custGeom>
            <a:avLst/>
            <a:gdLst/>
            <a:ahLst/>
            <a:cxnLst/>
            <a:rect r="r" b="b" t="t" l="l"/>
            <a:pathLst>
              <a:path h="5795461" w="5797877">
                <a:moveTo>
                  <a:pt x="0" y="0"/>
                </a:moveTo>
                <a:lnTo>
                  <a:pt x="5797876" y="0"/>
                </a:lnTo>
                <a:lnTo>
                  <a:pt x="5797876" y="5795461"/>
                </a:lnTo>
                <a:lnTo>
                  <a:pt x="0" y="57954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093773" y="1362075"/>
            <a:ext cx="7966194" cy="2382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44"/>
              </a:lnSpc>
            </a:pPr>
            <a:r>
              <a:rPr lang="en-US" sz="10400" spc="83">
                <a:solidFill>
                  <a:srgbClr val="EDE9E3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FUNDAMENTAÇÃO TEÓRICA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93773" y="3787851"/>
            <a:ext cx="8766869" cy="5071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4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Revisão Bibliográfica do Domínio: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EDE9E3"/>
                </a:solidFill>
                <a:latin typeface="Pattanakarn Light"/>
                <a:ea typeface="Pattanakarn Light"/>
                <a:cs typeface="Pattanakarn Light"/>
                <a:sym typeface="Pattanakarn Light"/>
              </a:rPr>
              <a:t>Diabetes mellitus: distúrbio metabólico com níveis elevados de glicose. Modelos computacionais auxiliam no diagnóstico identificando relações entre variáveis clínicas.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4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Referencial Teórico em Machine Learning:</a:t>
            </a:r>
          </a:p>
          <a:p>
            <a:pPr algn="l">
              <a:lnSpc>
                <a:spcPts val="3144"/>
              </a:lnSpc>
            </a:pPr>
            <a:r>
              <a:rPr lang="en-US" sz="24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Regressão Logística (LR):</a:t>
            </a:r>
            <a:r>
              <a:rPr lang="en-US" sz="2400">
                <a:solidFill>
                  <a:srgbClr val="EDE9E3"/>
                </a:solidFill>
                <a:latin typeface="Pattanakarn Light"/>
                <a:ea typeface="Pattanakarn Light"/>
                <a:cs typeface="Pattanakarn Light"/>
                <a:sym typeface="Pattanakarn Light"/>
              </a:rPr>
              <a:t> Modelo linear para classificação binária, interpretável e amplamente usado na saúde.</a:t>
            </a:r>
          </a:p>
          <a:p>
            <a:pPr algn="l">
              <a:lnSpc>
                <a:spcPts val="3144"/>
              </a:lnSpc>
            </a:pPr>
            <a:r>
              <a:rPr lang="en-US" sz="24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Regressão Logística (LR):</a:t>
            </a:r>
            <a:r>
              <a:rPr lang="en-US" sz="2400">
                <a:solidFill>
                  <a:srgbClr val="EDE9E3"/>
                </a:solidFill>
                <a:latin typeface="Pattanakarn Light"/>
                <a:ea typeface="Pattanakarn Light"/>
                <a:cs typeface="Pattanakarn Light"/>
                <a:sym typeface="Pattanakarn Light"/>
              </a:rPr>
              <a:t> Modelo linear para classificação binária, interpretável e amplamente usado na saúde.</a:t>
            </a:r>
          </a:p>
          <a:p>
            <a:pPr algn="l" marL="0" indent="0" lvl="0">
              <a:lnSpc>
                <a:spcPts val="3144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A0024">
                <a:alpha val="100000"/>
              </a:srgbClr>
            </a:gs>
            <a:gs pos="100000">
              <a:srgbClr val="3800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76399">
            <a:off x="-554018" y="-3082329"/>
            <a:ext cx="10438936" cy="10964769"/>
          </a:xfrm>
          <a:custGeom>
            <a:avLst/>
            <a:gdLst/>
            <a:ahLst/>
            <a:cxnLst/>
            <a:rect r="r" b="b" t="t" l="l"/>
            <a:pathLst>
              <a:path h="10964769" w="10438936">
                <a:moveTo>
                  <a:pt x="0" y="0"/>
                </a:moveTo>
                <a:lnTo>
                  <a:pt x="10438936" y="0"/>
                </a:lnTo>
                <a:lnTo>
                  <a:pt x="10438936" y="10964769"/>
                </a:lnTo>
                <a:lnTo>
                  <a:pt x="0" y="10964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811" t="0" r="-81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183199" y="7260960"/>
            <a:ext cx="9774837" cy="3601782"/>
            <a:chOff x="0" y="0"/>
            <a:chExt cx="1325081" cy="488259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0" y="0"/>
              <a:ext cx="1325081" cy="488259"/>
            </a:xfrm>
            <a:custGeom>
              <a:avLst/>
              <a:gdLst/>
              <a:ahLst/>
              <a:cxnLst/>
              <a:rect r="r" b="b" t="t" l="l"/>
              <a:pathLst>
                <a:path h="488259" w="1325081">
                  <a:moveTo>
                    <a:pt x="662540" y="0"/>
                  </a:moveTo>
                  <a:lnTo>
                    <a:pt x="0" y="488259"/>
                  </a:lnTo>
                  <a:lnTo>
                    <a:pt x="1325081" y="488259"/>
                  </a:lnTo>
                  <a:lnTo>
                    <a:pt x="662540" y="0"/>
                  </a:lnTo>
                  <a:close/>
                </a:path>
              </a:pathLst>
            </a:custGeom>
            <a:blipFill>
              <a:blip r:embed="rId3">
                <a:alphaModFix amt="64000"/>
              </a:blip>
              <a:stretch>
                <a:fillRect l="-16186" t="-105900" r="-1869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362876" y="1028700"/>
            <a:ext cx="4605147" cy="8229600"/>
          </a:xfrm>
          <a:custGeom>
            <a:avLst/>
            <a:gdLst/>
            <a:ahLst/>
            <a:cxnLst/>
            <a:rect r="r" b="b" t="t" l="l"/>
            <a:pathLst>
              <a:path h="8229600" w="4605147">
                <a:moveTo>
                  <a:pt x="0" y="0"/>
                </a:moveTo>
                <a:lnTo>
                  <a:pt x="4605147" y="0"/>
                </a:lnTo>
                <a:lnTo>
                  <a:pt x="460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140416" y="-343389"/>
            <a:ext cx="6295168" cy="5486889"/>
            <a:chOff x="0" y="0"/>
            <a:chExt cx="8393558" cy="7315852"/>
          </a:xfrm>
        </p:grpSpPr>
        <p:sp>
          <p:nvSpPr>
            <p:cNvPr name="Freeform 7" id="7"/>
            <p:cNvSpPr/>
            <p:nvPr/>
          </p:nvSpPr>
          <p:spPr>
            <a:xfrm flipH="false" flipV="false" rot="-5400000">
              <a:off x="0" y="0"/>
              <a:ext cx="7315852" cy="7315852"/>
            </a:xfrm>
            <a:custGeom>
              <a:avLst/>
              <a:gdLst/>
              <a:ahLst/>
              <a:cxnLst/>
              <a:rect r="r" b="b" t="t" l="l"/>
              <a:pathLst>
                <a:path h="7315852" w="7315852">
                  <a:moveTo>
                    <a:pt x="0" y="0"/>
                  </a:moveTo>
                  <a:lnTo>
                    <a:pt x="7315852" y="0"/>
                  </a:lnTo>
                  <a:lnTo>
                    <a:pt x="7315852" y="7315852"/>
                  </a:lnTo>
                  <a:lnTo>
                    <a:pt x="0" y="7315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0" y="2119595"/>
              <a:ext cx="8393558" cy="3346080"/>
            </a:xfrm>
            <a:custGeom>
              <a:avLst/>
              <a:gdLst/>
              <a:ahLst/>
              <a:cxnLst/>
              <a:rect r="r" b="b" t="t" l="l"/>
              <a:pathLst>
                <a:path h="3346080" w="8393558">
                  <a:moveTo>
                    <a:pt x="0" y="0"/>
                  </a:moveTo>
                  <a:lnTo>
                    <a:pt x="8393558" y="0"/>
                  </a:lnTo>
                  <a:lnTo>
                    <a:pt x="8393558" y="3346080"/>
                  </a:lnTo>
                  <a:lnTo>
                    <a:pt x="0" y="3346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270892" y="-2048201"/>
            <a:ext cx="4118749" cy="4096402"/>
            <a:chOff x="0" y="0"/>
            <a:chExt cx="5491665" cy="5461869"/>
          </a:xfrm>
        </p:grpSpPr>
        <p:sp>
          <p:nvSpPr>
            <p:cNvPr name="Freeform 10" id="10"/>
            <p:cNvSpPr/>
            <p:nvPr/>
          </p:nvSpPr>
          <p:spPr>
            <a:xfrm flipH="false" flipV="false" rot="-5400000">
              <a:off x="0" y="0"/>
              <a:ext cx="5461869" cy="5461869"/>
            </a:xfrm>
            <a:custGeom>
              <a:avLst/>
              <a:gdLst/>
              <a:ahLst/>
              <a:cxnLst/>
              <a:rect r="r" b="b" t="t" l="l"/>
              <a:pathLst>
                <a:path h="5461869" w="5461869">
                  <a:moveTo>
                    <a:pt x="0" y="0"/>
                  </a:moveTo>
                  <a:lnTo>
                    <a:pt x="5461869" y="0"/>
                  </a:lnTo>
                  <a:lnTo>
                    <a:pt x="5461869" y="5461869"/>
                  </a:lnTo>
                  <a:lnTo>
                    <a:pt x="0" y="546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10800000">
              <a:off x="750537" y="1776486"/>
              <a:ext cx="4741129" cy="1890045"/>
            </a:xfrm>
            <a:custGeom>
              <a:avLst/>
              <a:gdLst/>
              <a:ahLst/>
              <a:cxnLst/>
              <a:rect r="r" b="b" t="t" l="l"/>
              <a:pathLst>
                <a:path h="1890045" w="4741129">
                  <a:moveTo>
                    <a:pt x="0" y="0"/>
                  </a:moveTo>
                  <a:lnTo>
                    <a:pt x="4741128" y="0"/>
                  </a:lnTo>
                  <a:lnTo>
                    <a:pt x="4741128" y="1890044"/>
                  </a:lnTo>
                  <a:lnTo>
                    <a:pt x="0" y="1890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772506" y="9085802"/>
            <a:ext cx="2415501" cy="2402396"/>
            <a:chOff x="0" y="0"/>
            <a:chExt cx="3220668" cy="3203194"/>
          </a:xfrm>
        </p:grpSpPr>
        <p:sp>
          <p:nvSpPr>
            <p:cNvPr name="Freeform 13" id="13"/>
            <p:cNvSpPr/>
            <p:nvPr/>
          </p:nvSpPr>
          <p:spPr>
            <a:xfrm flipH="false" flipV="false" rot="-5400000">
              <a:off x="0" y="0"/>
              <a:ext cx="3203194" cy="3203194"/>
            </a:xfrm>
            <a:custGeom>
              <a:avLst/>
              <a:gdLst/>
              <a:ahLst/>
              <a:cxnLst/>
              <a:rect r="r" b="b" t="t" l="l"/>
              <a:pathLst>
                <a:path h="3203194" w="3203194">
                  <a:moveTo>
                    <a:pt x="0" y="0"/>
                  </a:moveTo>
                  <a:lnTo>
                    <a:pt x="3203194" y="0"/>
                  </a:lnTo>
                  <a:lnTo>
                    <a:pt x="3203194" y="3203194"/>
                  </a:lnTo>
                  <a:lnTo>
                    <a:pt x="0" y="3203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0800000">
              <a:off x="440163" y="1041846"/>
              <a:ext cx="2780505" cy="1108445"/>
            </a:xfrm>
            <a:custGeom>
              <a:avLst/>
              <a:gdLst/>
              <a:ahLst/>
              <a:cxnLst/>
              <a:rect r="r" b="b" t="t" l="l"/>
              <a:pathLst>
                <a:path h="1108445" w="2780505">
                  <a:moveTo>
                    <a:pt x="0" y="0"/>
                  </a:moveTo>
                  <a:lnTo>
                    <a:pt x="2780505" y="0"/>
                  </a:lnTo>
                  <a:lnTo>
                    <a:pt x="2780505" y="1108445"/>
                  </a:lnTo>
                  <a:lnTo>
                    <a:pt x="0" y="1108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188007" y="314520"/>
            <a:ext cx="952409" cy="947241"/>
            <a:chOff x="0" y="0"/>
            <a:chExt cx="1269878" cy="1262988"/>
          </a:xfrm>
        </p:grpSpPr>
        <p:sp>
          <p:nvSpPr>
            <p:cNvPr name="Freeform 16" id="16"/>
            <p:cNvSpPr/>
            <p:nvPr/>
          </p:nvSpPr>
          <p:spPr>
            <a:xfrm flipH="false" flipV="false" rot="-5400000">
              <a:off x="0" y="0"/>
              <a:ext cx="1262988" cy="1262988"/>
            </a:xfrm>
            <a:custGeom>
              <a:avLst/>
              <a:gdLst/>
              <a:ahLst/>
              <a:cxnLst/>
              <a:rect r="r" b="b" t="t" l="l"/>
              <a:pathLst>
                <a:path h="1262988" w="1262988">
                  <a:moveTo>
                    <a:pt x="0" y="0"/>
                  </a:moveTo>
                  <a:lnTo>
                    <a:pt x="1262988" y="0"/>
                  </a:lnTo>
                  <a:lnTo>
                    <a:pt x="1262988" y="1262988"/>
                  </a:lnTo>
                  <a:lnTo>
                    <a:pt x="0" y="1262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10800000">
              <a:off x="173552" y="410790"/>
              <a:ext cx="1096326" cy="437049"/>
            </a:xfrm>
            <a:custGeom>
              <a:avLst/>
              <a:gdLst/>
              <a:ahLst/>
              <a:cxnLst/>
              <a:rect r="r" b="b" t="t" l="l"/>
              <a:pathLst>
                <a:path h="437049" w="1096326">
                  <a:moveTo>
                    <a:pt x="0" y="0"/>
                  </a:moveTo>
                  <a:lnTo>
                    <a:pt x="1096326" y="0"/>
                  </a:lnTo>
                  <a:lnTo>
                    <a:pt x="1096326" y="437049"/>
                  </a:lnTo>
                  <a:lnTo>
                    <a:pt x="0" y="437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5140416" y="4913273"/>
            <a:ext cx="7164324" cy="7404986"/>
          </a:xfrm>
          <a:custGeom>
            <a:avLst/>
            <a:gdLst/>
            <a:ahLst/>
            <a:cxnLst/>
            <a:rect r="r" b="b" t="t" l="l"/>
            <a:pathLst>
              <a:path h="7404986" w="7164324">
                <a:moveTo>
                  <a:pt x="0" y="0"/>
                </a:moveTo>
                <a:lnTo>
                  <a:pt x="7164324" y="0"/>
                </a:lnTo>
                <a:lnTo>
                  <a:pt x="7164324" y="7404986"/>
                </a:lnTo>
                <a:lnTo>
                  <a:pt x="0" y="7404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476605" y="7669470"/>
            <a:ext cx="552095" cy="552095"/>
          </a:xfrm>
          <a:custGeom>
            <a:avLst/>
            <a:gdLst/>
            <a:ahLst/>
            <a:cxnLst/>
            <a:rect r="r" b="b" t="t" l="l"/>
            <a:pathLst>
              <a:path h="552095" w="552095">
                <a:moveTo>
                  <a:pt x="552095" y="0"/>
                </a:moveTo>
                <a:lnTo>
                  <a:pt x="0" y="0"/>
                </a:lnTo>
                <a:lnTo>
                  <a:pt x="0" y="552095"/>
                </a:lnTo>
                <a:lnTo>
                  <a:pt x="552095" y="552095"/>
                </a:lnTo>
                <a:lnTo>
                  <a:pt x="55209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7427916" y="9331518"/>
            <a:ext cx="417639" cy="417639"/>
          </a:xfrm>
          <a:custGeom>
            <a:avLst/>
            <a:gdLst/>
            <a:ahLst/>
            <a:cxnLst/>
            <a:rect r="r" b="b" t="t" l="l"/>
            <a:pathLst>
              <a:path h="417639" w="417639">
                <a:moveTo>
                  <a:pt x="417639" y="0"/>
                </a:moveTo>
                <a:lnTo>
                  <a:pt x="0" y="0"/>
                </a:lnTo>
                <a:lnTo>
                  <a:pt x="0" y="417639"/>
                </a:lnTo>
                <a:lnTo>
                  <a:pt x="417639" y="417639"/>
                </a:lnTo>
                <a:lnTo>
                  <a:pt x="41763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6015615" y="1306898"/>
            <a:ext cx="417639" cy="417639"/>
          </a:xfrm>
          <a:custGeom>
            <a:avLst/>
            <a:gdLst/>
            <a:ahLst/>
            <a:cxnLst/>
            <a:rect r="r" b="b" t="t" l="l"/>
            <a:pathLst>
              <a:path h="417639" w="417639">
                <a:moveTo>
                  <a:pt x="417639" y="0"/>
                </a:moveTo>
                <a:lnTo>
                  <a:pt x="0" y="0"/>
                </a:lnTo>
                <a:lnTo>
                  <a:pt x="0" y="417639"/>
                </a:lnTo>
                <a:lnTo>
                  <a:pt x="417639" y="417639"/>
                </a:lnTo>
                <a:lnTo>
                  <a:pt x="41763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0" y="3890813"/>
            <a:ext cx="3048854" cy="2044919"/>
            <a:chOff x="0" y="0"/>
            <a:chExt cx="4065139" cy="27265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87345" y="0"/>
              <a:ext cx="2726559" cy="2726559"/>
            </a:xfrm>
            <a:custGeom>
              <a:avLst/>
              <a:gdLst/>
              <a:ahLst/>
              <a:cxnLst/>
              <a:rect r="r" b="b" t="t" l="l"/>
              <a:pathLst>
                <a:path h="2726559" w="2726559">
                  <a:moveTo>
                    <a:pt x="0" y="0"/>
                  </a:moveTo>
                  <a:lnTo>
                    <a:pt x="2726559" y="0"/>
                  </a:lnTo>
                  <a:lnTo>
                    <a:pt x="2726559" y="2726559"/>
                  </a:lnTo>
                  <a:lnTo>
                    <a:pt x="0" y="2726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404738"/>
              <a:ext cx="4065139" cy="1917082"/>
            </a:xfrm>
            <a:custGeom>
              <a:avLst/>
              <a:gdLst/>
              <a:ahLst/>
              <a:cxnLst/>
              <a:rect r="r" b="b" t="t" l="l"/>
              <a:pathLst>
                <a:path h="1917082" w="4065139">
                  <a:moveTo>
                    <a:pt x="0" y="0"/>
                  </a:moveTo>
                  <a:lnTo>
                    <a:pt x="4065139" y="0"/>
                  </a:lnTo>
                  <a:lnTo>
                    <a:pt x="4065139" y="1917083"/>
                  </a:lnTo>
                  <a:lnTo>
                    <a:pt x="0" y="191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406507" y="1194539"/>
            <a:ext cx="10021409" cy="2382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44"/>
              </a:lnSpc>
            </a:pPr>
            <a:r>
              <a:rPr lang="en-US" sz="10400" spc="83">
                <a:solidFill>
                  <a:srgbClr val="EDE9E3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METODOLOGIA E DESENVOLVIMENTO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06507" y="3653028"/>
            <a:ext cx="8766869" cy="663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4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1. Análise Exploratória de Dados (EDA):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EDE9E3"/>
                </a:solidFill>
                <a:latin typeface="Pattanakarn Light"/>
                <a:ea typeface="Pattanakarn Light"/>
                <a:cs typeface="Pattanakarn Light"/>
                <a:sym typeface="Pattanakarn Light"/>
              </a:rPr>
              <a:t>Dataset: 768 linhas x 9 colunas. Sem nulos. Variável alvo desbalanceada. Escalas diferentes entre variáveis. Glicose e Outcome com maior correlação.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4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2. </a:t>
            </a:r>
            <a:r>
              <a:rPr lang="en-US" sz="24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Pré-processamento e Feature Engineering: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EDE9E3"/>
                </a:solidFill>
                <a:latin typeface="Pattanakarn Light"/>
                <a:ea typeface="Pattanakarn Light"/>
                <a:cs typeface="Pattanakarn Light"/>
                <a:sym typeface="Pattanakarn Light"/>
              </a:rPr>
              <a:t>Divisão de dados: 70% treino, 30% teste (stratify=y, random_state=42). Sem nulos ou categóricos. Escalonamento: StandardScaler para LR, SVM, KNN e NB.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4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3. </a:t>
            </a:r>
            <a:r>
              <a:rPr lang="en-US" sz="24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Implementação, Treinamento e Otimização: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EDE9E3"/>
                </a:solidFill>
                <a:latin typeface="Pattanakarn Light"/>
                <a:ea typeface="Pattanakarn Light"/>
                <a:cs typeface="Pattanakarn Light"/>
                <a:sym typeface="Pattanakarn Light"/>
              </a:rPr>
              <a:t>Modelos avaliados: Regressão Logística, SVM, Naive Bayes, KNN, Árvore de Decisão e Random Forest.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EDE9E3"/>
                </a:solidFill>
                <a:latin typeface="Pattanakarn Light"/>
                <a:ea typeface="Pattanakarn Light"/>
                <a:cs typeface="Pattanakarn Light"/>
                <a:sym typeface="Pattanakarn Light"/>
              </a:rPr>
              <a:t>Métricas: Accuracy, Precision, Recall, F1-score, Classification Report, Matriz de Confusão.</a:t>
            </a:r>
          </a:p>
          <a:p>
            <a:pPr algn="l" marL="0" indent="0" lvl="0">
              <a:lnSpc>
                <a:spcPts val="3144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A0024">
                <a:alpha val="100000"/>
              </a:srgbClr>
            </a:gs>
            <a:gs pos="100000">
              <a:srgbClr val="3800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700000">
            <a:off x="-6155139" y="3290255"/>
            <a:ext cx="11548168" cy="11936091"/>
          </a:xfrm>
          <a:custGeom>
            <a:avLst/>
            <a:gdLst/>
            <a:ahLst/>
            <a:cxnLst/>
            <a:rect r="r" b="b" t="t" l="l"/>
            <a:pathLst>
              <a:path h="11936091" w="11548168">
                <a:moveTo>
                  <a:pt x="11548168" y="0"/>
                </a:moveTo>
                <a:lnTo>
                  <a:pt x="0" y="0"/>
                </a:lnTo>
                <a:lnTo>
                  <a:pt x="0" y="11936090"/>
                </a:lnTo>
                <a:lnTo>
                  <a:pt x="11548168" y="11936090"/>
                </a:lnTo>
                <a:lnTo>
                  <a:pt x="11548168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3296">
            <a:off x="-340390" y="9080501"/>
            <a:ext cx="20641610" cy="2638315"/>
          </a:xfrm>
          <a:custGeom>
            <a:avLst/>
            <a:gdLst/>
            <a:ahLst/>
            <a:cxnLst/>
            <a:rect r="r" b="b" t="t" l="l"/>
            <a:pathLst>
              <a:path h="2638315" w="20641610">
                <a:moveTo>
                  <a:pt x="0" y="0"/>
                </a:moveTo>
                <a:lnTo>
                  <a:pt x="20641610" y="0"/>
                </a:lnTo>
                <a:lnTo>
                  <a:pt x="20641610" y="2638315"/>
                </a:lnTo>
                <a:lnTo>
                  <a:pt x="0" y="2638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4000"/>
            </a:blip>
            <a:stretch>
              <a:fillRect l="0" t="-377019" r="-9778" b="-610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27235">
            <a:off x="9202512" y="-1084796"/>
            <a:ext cx="11032501" cy="11403102"/>
          </a:xfrm>
          <a:custGeom>
            <a:avLst/>
            <a:gdLst/>
            <a:ahLst/>
            <a:cxnLst/>
            <a:rect r="r" b="b" t="t" l="l"/>
            <a:pathLst>
              <a:path h="11403102" w="11032501">
                <a:moveTo>
                  <a:pt x="0" y="0"/>
                </a:moveTo>
                <a:lnTo>
                  <a:pt x="11032501" y="0"/>
                </a:lnTo>
                <a:lnTo>
                  <a:pt x="11032501" y="11403102"/>
                </a:lnTo>
                <a:lnTo>
                  <a:pt x="0" y="11403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547567" y="-2263060"/>
            <a:ext cx="5192866" cy="4526119"/>
            <a:chOff x="0" y="0"/>
            <a:chExt cx="6923822" cy="6034826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0" y="0"/>
              <a:ext cx="6034826" cy="6034826"/>
            </a:xfrm>
            <a:custGeom>
              <a:avLst/>
              <a:gdLst/>
              <a:ahLst/>
              <a:cxnLst/>
              <a:rect r="r" b="b" t="t" l="l"/>
              <a:pathLst>
                <a:path h="6034826" w="6034826">
                  <a:moveTo>
                    <a:pt x="0" y="0"/>
                  </a:moveTo>
                  <a:lnTo>
                    <a:pt x="6034826" y="0"/>
                  </a:lnTo>
                  <a:lnTo>
                    <a:pt x="6034826" y="6034826"/>
                  </a:lnTo>
                  <a:lnTo>
                    <a:pt x="0" y="6034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0" y="1748448"/>
              <a:ext cx="6923822" cy="2760172"/>
            </a:xfrm>
            <a:custGeom>
              <a:avLst/>
              <a:gdLst/>
              <a:ahLst/>
              <a:cxnLst/>
              <a:rect r="r" b="b" t="t" l="l"/>
              <a:pathLst>
                <a:path h="2760172" w="6923822">
                  <a:moveTo>
                    <a:pt x="0" y="0"/>
                  </a:moveTo>
                  <a:lnTo>
                    <a:pt x="6923822" y="0"/>
                  </a:lnTo>
                  <a:lnTo>
                    <a:pt x="6923822" y="2760172"/>
                  </a:lnTo>
                  <a:lnTo>
                    <a:pt x="0" y="2760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718763" y="4547951"/>
            <a:ext cx="1928939" cy="1293773"/>
            <a:chOff x="0" y="0"/>
            <a:chExt cx="2571919" cy="17250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34867" y="0"/>
              <a:ext cx="1725030" cy="1725030"/>
            </a:xfrm>
            <a:custGeom>
              <a:avLst/>
              <a:gdLst/>
              <a:ahLst/>
              <a:cxnLst/>
              <a:rect r="r" b="b" t="t" l="l"/>
              <a:pathLst>
                <a:path h="1725030" w="1725030">
                  <a:moveTo>
                    <a:pt x="0" y="0"/>
                  </a:moveTo>
                  <a:lnTo>
                    <a:pt x="1725031" y="0"/>
                  </a:lnTo>
                  <a:lnTo>
                    <a:pt x="1725031" y="1725030"/>
                  </a:lnTo>
                  <a:lnTo>
                    <a:pt x="0" y="17250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256068"/>
              <a:ext cx="2571919" cy="1212893"/>
            </a:xfrm>
            <a:custGeom>
              <a:avLst/>
              <a:gdLst/>
              <a:ahLst/>
              <a:cxnLst/>
              <a:rect r="r" b="b" t="t" l="l"/>
              <a:pathLst>
                <a:path h="1212893" w="2571919">
                  <a:moveTo>
                    <a:pt x="0" y="0"/>
                  </a:moveTo>
                  <a:lnTo>
                    <a:pt x="2571919" y="0"/>
                  </a:lnTo>
                  <a:lnTo>
                    <a:pt x="2571919" y="1212894"/>
                  </a:lnTo>
                  <a:lnTo>
                    <a:pt x="0" y="1212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988884" y="2998438"/>
            <a:ext cx="2310232" cy="1549513"/>
            <a:chOff x="0" y="0"/>
            <a:chExt cx="3080310" cy="20660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20827" y="0"/>
              <a:ext cx="2066017" cy="2066017"/>
            </a:xfrm>
            <a:custGeom>
              <a:avLst/>
              <a:gdLst/>
              <a:ahLst/>
              <a:cxnLst/>
              <a:rect r="r" b="b" t="t" l="l"/>
              <a:pathLst>
                <a:path h="2066017" w="2066017">
                  <a:moveTo>
                    <a:pt x="0" y="0"/>
                  </a:moveTo>
                  <a:lnTo>
                    <a:pt x="2066018" y="0"/>
                  </a:lnTo>
                  <a:lnTo>
                    <a:pt x="2066018" y="2066017"/>
                  </a:lnTo>
                  <a:lnTo>
                    <a:pt x="0" y="20660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306686"/>
              <a:ext cx="3080310" cy="1452646"/>
            </a:xfrm>
            <a:custGeom>
              <a:avLst/>
              <a:gdLst/>
              <a:ahLst/>
              <a:cxnLst/>
              <a:rect r="r" b="b" t="t" l="l"/>
              <a:pathLst>
                <a:path h="1452646" w="3080310">
                  <a:moveTo>
                    <a:pt x="0" y="0"/>
                  </a:moveTo>
                  <a:lnTo>
                    <a:pt x="3080310" y="0"/>
                  </a:lnTo>
                  <a:lnTo>
                    <a:pt x="3080310" y="1452646"/>
                  </a:lnTo>
                  <a:lnTo>
                    <a:pt x="0" y="1452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true" flipV="false" rot="0">
            <a:off x="14166668" y="403266"/>
            <a:ext cx="552095" cy="552095"/>
          </a:xfrm>
          <a:custGeom>
            <a:avLst/>
            <a:gdLst/>
            <a:ahLst/>
            <a:cxnLst/>
            <a:rect r="r" b="b" t="t" l="l"/>
            <a:pathLst>
              <a:path h="552095" w="552095">
                <a:moveTo>
                  <a:pt x="552095" y="0"/>
                </a:moveTo>
                <a:lnTo>
                  <a:pt x="0" y="0"/>
                </a:lnTo>
                <a:lnTo>
                  <a:pt x="0" y="552095"/>
                </a:lnTo>
                <a:lnTo>
                  <a:pt x="552095" y="552095"/>
                </a:lnTo>
                <a:lnTo>
                  <a:pt x="55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752653" y="1028700"/>
            <a:ext cx="552095" cy="552095"/>
          </a:xfrm>
          <a:custGeom>
            <a:avLst/>
            <a:gdLst/>
            <a:ahLst/>
            <a:cxnLst/>
            <a:rect r="r" b="b" t="t" l="l"/>
            <a:pathLst>
              <a:path h="552095" w="552095">
                <a:moveTo>
                  <a:pt x="552094" y="0"/>
                </a:moveTo>
                <a:lnTo>
                  <a:pt x="0" y="0"/>
                </a:lnTo>
                <a:lnTo>
                  <a:pt x="0" y="552095"/>
                </a:lnTo>
                <a:lnTo>
                  <a:pt x="552094" y="552095"/>
                </a:lnTo>
                <a:lnTo>
                  <a:pt x="55209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7259300" y="7175509"/>
            <a:ext cx="552095" cy="552095"/>
          </a:xfrm>
          <a:custGeom>
            <a:avLst/>
            <a:gdLst/>
            <a:ahLst/>
            <a:cxnLst/>
            <a:rect r="r" b="b" t="t" l="l"/>
            <a:pathLst>
              <a:path h="552095" w="552095">
                <a:moveTo>
                  <a:pt x="552095" y="0"/>
                </a:moveTo>
                <a:lnTo>
                  <a:pt x="0" y="0"/>
                </a:lnTo>
                <a:lnTo>
                  <a:pt x="0" y="552095"/>
                </a:lnTo>
                <a:lnTo>
                  <a:pt x="552095" y="552095"/>
                </a:lnTo>
                <a:lnTo>
                  <a:pt x="55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42857" y="1028700"/>
            <a:ext cx="8116443" cy="8229600"/>
          </a:xfrm>
          <a:custGeom>
            <a:avLst/>
            <a:gdLst/>
            <a:ahLst/>
            <a:cxnLst/>
            <a:rect r="r" b="b" t="t" l="l"/>
            <a:pathLst>
              <a:path h="8229600" w="8116443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17906" y="1362075"/>
            <a:ext cx="10365804" cy="238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43"/>
              </a:lnSpc>
            </a:pPr>
            <a:r>
              <a:rPr lang="en-US" sz="10399" spc="83">
                <a:solidFill>
                  <a:srgbClr val="EDE9E3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AVALIAÇÃO E ANÁLISE DE RESULTADOS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7906" y="4788575"/>
            <a:ext cx="8766869" cy="374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1"/>
              </a:lnSpc>
            </a:pPr>
            <a:r>
              <a:rPr lang="en-US" sz="3703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Métricas e Interpretação:</a:t>
            </a:r>
          </a:p>
          <a:p>
            <a:pPr algn="l" marL="0" indent="0" lvl="0">
              <a:lnSpc>
                <a:spcPts val="4192"/>
              </a:lnSpc>
            </a:pPr>
            <a:r>
              <a:rPr lang="en-US" sz="3200">
                <a:solidFill>
                  <a:srgbClr val="EDE9E3"/>
                </a:solidFill>
                <a:latin typeface="Pattanakarn Light"/>
                <a:ea typeface="Pattanakarn Light"/>
                <a:cs typeface="Pattanakarn Light"/>
                <a:sym typeface="Pattanakarn Light"/>
              </a:rPr>
              <a:t>Modelos ordenados pelo F1-score, ideal para datasets desbalanceados. SVM e Regressão Logística geralmente com melhor desempenho. KNN e Naive Bayes medianos. Decision Tree pode sofrer overfitting.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A0024">
                <a:alpha val="100000"/>
              </a:srgbClr>
            </a:gs>
            <a:gs pos="100000">
              <a:srgbClr val="3800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20789">
            <a:off x="10422641" y="1340921"/>
            <a:ext cx="13773597" cy="14236276"/>
          </a:xfrm>
          <a:custGeom>
            <a:avLst/>
            <a:gdLst/>
            <a:ahLst/>
            <a:cxnLst/>
            <a:rect r="r" b="b" t="t" l="l"/>
            <a:pathLst>
              <a:path h="14236276" w="13773597">
                <a:moveTo>
                  <a:pt x="0" y="0"/>
                </a:moveTo>
                <a:lnTo>
                  <a:pt x="13773598" y="0"/>
                </a:lnTo>
                <a:lnTo>
                  <a:pt x="13773598" y="14236277"/>
                </a:lnTo>
                <a:lnTo>
                  <a:pt x="0" y="14236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68529" y="1515718"/>
            <a:ext cx="6340910" cy="5772761"/>
            <a:chOff x="0" y="0"/>
            <a:chExt cx="812800" cy="7399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39973"/>
            </a:xfrm>
            <a:custGeom>
              <a:avLst/>
              <a:gdLst/>
              <a:ahLst/>
              <a:cxnLst/>
              <a:rect r="r" b="b" t="t" l="l"/>
              <a:pathLst>
                <a:path h="739973" w="812800">
                  <a:moveTo>
                    <a:pt x="406400" y="0"/>
                  </a:moveTo>
                  <a:cubicBezTo>
                    <a:pt x="181951" y="0"/>
                    <a:pt x="0" y="165649"/>
                    <a:pt x="0" y="369986"/>
                  </a:cubicBezTo>
                  <a:cubicBezTo>
                    <a:pt x="0" y="574324"/>
                    <a:pt x="181951" y="739973"/>
                    <a:pt x="406400" y="739973"/>
                  </a:cubicBezTo>
                  <a:cubicBezTo>
                    <a:pt x="630849" y="739973"/>
                    <a:pt x="812800" y="574324"/>
                    <a:pt x="812800" y="369986"/>
                  </a:cubicBezTo>
                  <a:cubicBezTo>
                    <a:pt x="812800" y="16564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14C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1272"/>
              <a:ext cx="660400" cy="639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23296">
            <a:off x="-340390" y="9413876"/>
            <a:ext cx="20641610" cy="2638315"/>
          </a:xfrm>
          <a:custGeom>
            <a:avLst/>
            <a:gdLst/>
            <a:ahLst/>
            <a:cxnLst/>
            <a:rect r="r" b="b" t="t" l="l"/>
            <a:pathLst>
              <a:path h="2638315" w="20641610">
                <a:moveTo>
                  <a:pt x="0" y="0"/>
                </a:moveTo>
                <a:lnTo>
                  <a:pt x="20641610" y="0"/>
                </a:lnTo>
                <a:lnTo>
                  <a:pt x="20641610" y="2638315"/>
                </a:lnTo>
                <a:lnTo>
                  <a:pt x="0" y="2638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4000"/>
            </a:blip>
            <a:stretch>
              <a:fillRect l="0" t="-377019" r="-9778" b="-610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99807" y="1253492"/>
            <a:ext cx="7309633" cy="8754051"/>
          </a:xfrm>
          <a:custGeom>
            <a:avLst/>
            <a:gdLst/>
            <a:ahLst/>
            <a:cxnLst/>
            <a:rect r="r" b="b" t="t" l="l"/>
            <a:pathLst>
              <a:path h="8754051" w="7309633">
                <a:moveTo>
                  <a:pt x="0" y="0"/>
                </a:moveTo>
                <a:lnTo>
                  <a:pt x="7309633" y="0"/>
                </a:lnTo>
                <a:lnTo>
                  <a:pt x="7309633" y="8754051"/>
                </a:lnTo>
                <a:lnTo>
                  <a:pt x="0" y="8754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580792">
            <a:off x="-5250014" y="-6081700"/>
            <a:ext cx="10500027" cy="12574883"/>
          </a:xfrm>
          <a:custGeom>
            <a:avLst/>
            <a:gdLst/>
            <a:ahLst/>
            <a:cxnLst/>
            <a:rect r="r" b="b" t="t" l="l"/>
            <a:pathLst>
              <a:path h="12574883" w="10500027">
                <a:moveTo>
                  <a:pt x="0" y="0"/>
                </a:moveTo>
                <a:lnTo>
                  <a:pt x="10500028" y="0"/>
                </a:lnTo>
                <a:lnTo>
                  <a:pt x="10500028" y="12574884"/>
                </a:lnTo>
                <a:lnTo>
                  <a:pt x="0" y="12574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8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390876" y="400061"/>
            <a:ext cx="3577436" cy="3095649"/>
            <a:chOff x="0" y="0"/>
            <a:chExt cx="4769914" cy="4127532"/>
          </a:xfrm>
        </p:grpSpPr>
        <p:sp>
          <p:nvSpPr>
            <p:cNvPr name="Freeform 10" id="10"/>
            <p:cNvSpPr/>
            <p:nvPr/>
          </p:nvSpPr>
          <p:spPr>
            <a:xfrm flipH="false" flipV="false" rot="-5400000">
              <a:off x="14970" y="-14970"/>
              <a:ext cx="4127532" cy="4157473"/>
            </a:xfrm>
            <a:custGeom>
              <a:avLst/>
              <a:gdLst/>
              <a:ahLst/>
              <a:cxnLst/>
              <a:rect r="r" b="b" t="t" l="l"/>
              <a:pathLst>
                <a:path h="4157473" w="4127532">
                  <a:moveTo>
                    <a:pt x="0" y="0"/>
                  </a:moveTo>
                  <a:lnTo>
                    <a:pt x="4127532" y="0"/>
                  </a:lnTo>
                  <a:lnTo>
                    <a:pt x="4127532" y="4157472"/>
                  </a:lnTo>
                  <a:lnTo>
                    <a:pt x="0" y="4157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725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10800000">
              <a:off x="0" y="1174588"/>
              <a:ext cx="4769914" cy="1901520"/>
            </a:xfrm>
            <a:custGeom>
              <a:avLst/>
              <a:gdLst/>
              <a:ahLst/>
              <a:cxnLst/>
              <a:rect r="r" b="b" t="t" l="l"/>
              <a:pathLst>
                <a:path h="1901520" w="4769914">
                  <a:moveTo>
                    <a:pt x="0" y="0"/>
                  </a:moveTo>
                  <a:lnTo>
                    <a:pt x="4769914" y="0"/>
                  </a:lnTo>
                  <a:lnTo>
                    <a:pt x="4769914" y="1901520"/>
                  </a:lnTo>
                  <a:lnTo>
                    <a:pt x="0" y="1901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873314" y="555079"/>
            <a:ext cx="2310232" cy="1549513"/>
            <a:chOff x="0" y="0"/>
            <a:chExt cx="3080310" cy="20660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20827" y="0"/>
              <a:ext cx="2066017" cy="2066017"/>
            </a:xfrm>
            <a:custGeom>
              <a:avLst/>
              <a:gdLst/>
              <a:ahLst/>
              <a:cxnLst/>
              <a:rect r="r" b="b" t="t" l="l"/>
              <a:pathLst>
                <a:path h="2066017" w="2066017">
                  <a:moveTo>
                    <a:pt x="0" y="0"/>
                  </a:moveTo>
                  <a:lnTo>
                    <a:pt x="2066018" y="0"/>
                  </a:lnTo>
                  <a:lnTo>
                    <a:pt x="2066018" y="2066017"/>
                  </a:lnTo>
                  <a:lnTo>
                    <a:pt x="0" y="20660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306686"/>
              <a:ext cx="3080310" cy="1452646"/>
            </a:xfrm>
            <a:custGeom>
              <a:avLst/>
              <a:gdLst/>
              <a:ahLst/>
              <a:cxnLst/>
              <a:rect r="r" b="b" t="t" l="l"/>
              <a:pathLst>
                <a:path h="1452646" w="3080310">
                  <a:moveTo>
                    <a:pt x="0" y="0"/>
                  </a:moveTo>
                  <a:lnTo>
                    <a:pt x="3080310" y="0"/>
                  </a:lnTo>
                  <a:lnTo>
                    <a:pt x="3080310" y="1452646"/>
                  </a:lnTo>
                  <a:lnTo>
                    <a:pt x="0" y="1452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145037" y="8160714"/>
            <a:ext cx="2635771" cy="1767857"/>
            <a:chOff x="0" y="0"/>
            <a:chExt cx="3514361" cy="23571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94218" y="0"/>
              <a:ext cx="2357143" cy="2357143"/>
            </a:xfrm>
            <a:custGeom>
              <a:avLst/>
              <a:gdLst/>
              <a:ahLst/>
              <a:cxnLst/>
              <a:rect r="r" b="b" t="t" l="l"/>
              <a:pathLst>
                <a:path h="2357143" w="2357143">
                  <a:moveTo>
                    <a:pt x="0" y="0"/>
                  </a:moveTo>
                  <a:lnTo>
                    <a:pt x="2357143" y="0"/>
                  </a:lnTo>
                  <a:lnTo>
                    <a:pt x="2357143" y="2357143"/>
                  </a:lnTo>
                  <a:lnTo>
                    <a:pt x="0" y="2357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349901"/>
              <a:ext cx="3514361" cy="1657341"/>
            </a:xfrm>
            <a:custGeom>
              <a:avLst/>
              <a:gdLst/>
              <a:ahLst/>
              <a:cxnLst/>
              <a:rect r="r" b="b" t="t" l="l"/>
              <a:pathLst>
                <a:path h="1657341" w="3514361">
                  <a:moveTo>
                    <a:pt x="0" y="0"/>
                  </a:moveTo>
                  <a:lnTo>
                    <a:pt x="3514361" y="0"/>
                  </a:lnTo>
                  <a:lnTo>
                    <a:pt x="3514361" y="1657341"/>
                  </a:lnTo>
                  <a:lnTo>
                    <a:pt x="0" y="1657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107648" y="205742"/>
            <a:ext cx="952409" cy="947241"/>
            <a:chOff x="0" y="0"/>
            <a:chExt cx="1269878" cy="1262988"/>
          </a:xfrm>
        </p:grpSpPr>
        <p:sp>
          <p:nvSpPr>
            <p:cNvPr name="Freeform 19" id="19"/>
            <p:cNvSpPr/>
            <p:nvPr/>
          </p:nvSpPr>
          <p:spPr>
            <a:xfrm flipH="false" flipV="false" rot="-5400000">
              <a:off x="0" y="0"/>
              <a:ext cx="1262988" cy="1262988"/>
            </a:xfrm>
            <a:custGeom>
              <a:avLst/>
              <a:gdLst/>
              <a:ahLst/>
              <a:cxnLst/>
              <a:rect r="r" b="b" t="t" l="l"/>
              <a:pathLst>
                <a:path h="1262988" w="1262988">
                  <a:moveTo>
                    <a:pt x="0" y="0"/>
                  </a:moveTo>
                  <a:lnTo>
                    <a:pt x="1262988" y="0"/>
                  </a:lnTo>
                  <a:lnTo>
                    <a:pt x="1262988" y="1262988"/>
                  </a:lnTo>
                  <a:lnTo>
                    <a:pt x="0" y="1262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10800000">
              <a:off x="173552" y="410790"/>
              <a:ext cx="1096326" cy="437049"/>
            </a:xfrm>
            <a:custGeom>
              <a:avLst/>
              <a:gdLst/>
              <a:ahLst/>
              <a:cxnLst/>
              <a:rect r="r" b="b" t="t" l="l"/>
              <a:pathLst>
                <a:path h="437049" w="1096326">
                  <a:moveTo>
                    <a:pt x="0" y="0"/>
                  </a:moveTo>
                  <a:lnTo>
                    <a:pt x="1096326" y="0"/>
                  </a:lnTo>
                  <a:lnTo>
                    <a:pt x="1096326" y="437049"/>
                  </a:lnTo>
                  <a:lnTo>
                    <a:pt x="0" y="437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381070" y="8459060"/>
            <a:ext cx="952409" cy="947241"/>
            <a:chOff x="0" y="0"/>
            <a:chExt cx="1269878" cy="1262988"/>
          </a:xfrm>
        </p:grpSpPr>
        <p:sp>
          <p:nvSpPr>
            <p:cNvPr name="Freeform 22" id="22"/>
            <p:cNvSpPr/>
            <p:nvPr/>
          </p:nvSpPr>
          <p:spPr>
            <a:xfrm flipH="false" flipV="false" rot="-5400000">
              <a:off x="0" y="0"/>
              <a:ext cx="1262988" cy="1262988"/>
            </a:xfrm>
            <a:custGeom>
              <a:avLst/>
              <a:gdLst/>
              <a:ahLst/>
              <a:cxnLst/>
              <a:rect r="r" b="b" t="t" l="l"/>
              <a:pathLst>
                <a:path h="1262988" w="1262988">
                  <a:moveTo>
                    <a:pt x="0" y="0"/>
                  </a:moveTo>
                  <a:lnTo>
                    <a:pt x="1262988" y="0"/>
                  </a:lnTo>
                  <a:lnTo>
                    <a:pt x="1262988" y="1262988"/>
                  </a:lnTo>
                  <a:lnTo>
                    <a:pt x="0" y="1262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10800000">
              <a:off x="173552" y="410790"/>
              <a:ext cx="1096326" cy="437049"/>
            </a:xfrm>
            <a:custGeom>
              <a:avLst/>
              <a:gdLst/>
              <a:ahLst/>
              <a:cxnLst/>
              <a:rect r="r" b="b" t="t" l="l"/>
              <a:pathLst>
                <a:path h="437049" w="1096326">
                  <a:moveTo>
                    <a:pt x="0" y="0"/>
                  </a:moveTo>
                  <a:lnTo>
                    <a:pt x="1096326" y="0"/>
                  </a:lnTo>
                  <a:lnTo>
                    <a:pt x="1096326" y="437049"/>
                  </a:lnTo>
                  <a:lnTo>
                    <a:pt x="0" y="437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true" flipV="false" rot="0">
            <a:off x="9410620" y="8492548"/>
            <a:ext cx="552095" cy="552095"/>
          </a:xfrm>
          <a:custGeom>
            <a:avLst/>
            <a:gdLst/>
            <a:ahLst/>
            <a:cxnLst/>
            <a:rect r="r" b="b" t="t" l="l"/>
            <a:pathLst>
              <a:path h="552095" w="552095">
                <a:moveTo>
                  <a:pt x="552095" y="0"/>
                </a:moveTo>
                <a:lnTo>
                  <a:pt x="0" y="0"/>
                </a:lnTo>
                <a:lnTo>
                  <a:pt x="0" y="552094"/>
                </a:lnTo>
                <a:lnTo>
                  <a:pt x="552095" y="552094"/>
                </a:lnTo>
                <a:lnTo>
                  <a:pt x="55209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57275" y="1586867"/>
            <a:ext cx="10383774" cy="1249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44"/>
              </a:lnSpc>
            </a:pPr>
            <a:r>
              <a:rPr lang="en-US" sz="10400" spc="83">
                <a:solidFill>
                  <a:srgbClr val="EDE9E3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CONCLUSÃO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9799" y="2999593"/>
            <a:ext cx="8766869" cy="5462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EDE9E3"/>
                </a:solidFill>
                <a:latin typeface="Pattanakarn Light"/>
                <a:ea typeface="Pattanakarn Light"/>
                <a:cs typeface="Pattanakarn Light"/>
                <a:sym typeface="Pattanakarn Light"/>
              </a:rPr>
              <a:t>Técnicas de ML podem prever diabetes com eficiência. Modelos com dados padronizados tiveram melhor desempenho, confirmando a relevância de algoritmos supervisionados na medicina.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4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Limitações:</a:t>
            </a:r>
          </a:p>
          <a:p>
            <a:pPr algn="l" marL="518160" indent="-259080" lvl="1">
              <a:lnSpc>
                <a:spcPts val="3144"/>
              </a:lnSpc>
              <a:buFont typeface="Arial"/>
              <a:buChar char="•"/>
            </a:pPr>
            <a:r>
              <a:rPr lang="en-US" sz="2400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Dataset pequeno.</a:t>
            </a:r>
          </a:p>
          <a:p>
            <a:pPr algn="l" marL="518160" indent="-259080" lvl="1">
              <a:lnSpc>
                <a:spcPts val="3144"/>
              </a:lnSpc>
              <a:buFont typeface="Arial"/>
              <a:buChar char="•"/>
            </a:pPr>
            <a:r>
              <a:rPr lang="en-US" sz="2400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Ausência de variáveis clínicas adicionais.</a:t>
            </a:r>
          </a:p>
          <a:p>
            <a:pPr algn="l" marL="518160" indent="-259080" lvl="1">
              <a:lnSpc>
                <a:spcPts val="3144"/>
              </a:lnSpc>
              <a:buFont typeface="Arial"/>
              <a:buChar char="•"/>
            </a:pPr>
            <a:r>
              <a:rPr lang="en-US" sz="2400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Sem ajuste de hiperparâmetros.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400" b="true">
                <a:solidFill>
                  <a:srgbClr val="EDE9E3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Trabalhos Futuros:</a:t>
            </a:r>
          </a:p>
          <a:p>
            <a:pPr algn="l" marL="518160" indent="-259080" lvl="1">
              <a:lnSpc>
                <a:spcPts val="3144"/>
              </a:lnSpc>
              <a:buFont typeface="Arial"/>
              <a:buChar char="•"/>
            </a:pPr>
            <a:r>
              <a:rPr lang="en-US" sz="2400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Aplicação de GridSearchCV para otimização.</a:t>
            </a:r>
          </a:p>
          <a:p>
            <a:pPr algn="l" marL="518160" indent="-259080" lvl="1">
              <a:lnSpc>
                <a:spcPts val="3144"/>
              </a:lnSpc>
              <a:buFont typeface="Arial"/>
              <a:buChar char="•"/>
            </a:pPr>
            <a:r>
              <a:rPr lang="en-US" sz="2400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Inclusão de balanceamento de classes.</a:t>
            </a:r>
          </a:p>
          <a:p>
            <a:pPr algn="l" marL="518160" indent="-259080" lvl="1">
              <a:lnSpc>
                <a:spcPts val="3144"/>
              </a:lnSpc>
              <a:buFont typeface="Arial"/>
              <a:buChar char="•"/>
            </a:pPr>
            <a:r>
              <a:rPr lang="en-US" sz="2400">
                <a:solidFill>
                  <a:srgbClr val="EDE9E3"/>
                </a:solidFill>
                <a:latin typeface="Pattanakarn"/>
                <a:ea typeface="Pattanakarn"/>
                <a:cs typeface="Pattanakarn"/>
                <a:sym typeface="Pattanakarn"/>
              </a:rPr>
              <a:t>Construção de API para o modelo final.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DAG56y6FEJI</dc:identifier>
  <dcterms:modified xsi:type="dcterms:W3CDTF">2011-08-01T06:04:30Z</dcterms:modified>
  <cp:revision>1</cp:revision>
  <dc:title>PROJETO FINAL</dc:title>
</cp:coreProperties>
</file>